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5" r:id="rId3"/>
    <p:sldId id="266" r:id="rId4"/>
    <p:sldId id="268" r:id="rId5"/>
    <p:sldId id="267" r:id="rId6"/>
    <p:sldId id="269" r:id="rId7"/>
    <p:sldId id="261" r:id="rId8"/>
    <p:sldId id="259" r:id="rId9"/>
    <p:sldId id="270" r:id="rId10"/>
    <p:sldId id="271" r:id="rId11"/>
    <p:sldId id="272" r:id="rId12"/>
    <p:sldId id="277" r:id="rId13"/>
    <p:sldId id="278" r:id="rId14"/>
    <p:sldId id="273" r:id="rId15"/>
    <p:sldId id="275" r:id="rId16"/>
    <p:sldId id="276" r:id="rId17"/>
    <p:sldId id="274" r:id="rId18"/>
    <p:sldId id="280" r:id="rId19"/>
    <p:sldId id="279" r:id="rId20"/>
    <p:sldId id="281"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p:scale>
          <a:sx n="100" d="100"/>
          <a:sy n="100" d="100"/>
        </p:scale>
        <p:origin x="990" y="42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F8FD49-82BF-2899-7FB4-43EAF7FB3DB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B3F631D-EA96-83C8-697A-44938606257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5EFE7DC-3673-F525-34E9-F3BB1A770EF2}"/>
              </a:ext>
            </a:extLst>
          </p:cNvPr>
          <p:cNvSpPr>
            <a:spLocks noGrp="1"/>
          </p:cNvSpPr>
          <p:nvPr>
            <p:ph type="dt" sz="half" idx="10"/>
          </p:nvPr>
        </p:nvSpPr>
        <p:spPr/>
        <p:txBody>
          <a:bodyPr/>
          <a:lstStyle/>
          <a:p>
            <a:fld id="{6F46FFAE-16B2-4DEB-9B29-F52C83A05BE8}" type="datetimeFigureOut">
              <a:rPr lang="en-US" smtClean="0"/>
              <a:t>12/2/2025</a:t>
            </a:fld>
            <a:endParaRPr lang="en-US"/>
          </a:p>
        </p:txBody>
      </p:sp>
      <p:sp>
        <p:nvSpPr>
          <p:cNvPr id="5" name="Footer Placeholder 4">
            <a:extLst>
              <a:ext uri="{FF2B5EF4-FFF2-40B4-BE49-F238E27FC236}">
                <a16:creationId xmlns:a16="http://schemas.microsoft.com/office/drawing/2014/main" id="{A00877F1-5275-70B3-BB29-2670D0AF7A5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9B57217-74AD-F35D-6AD4-28A9A4455FF3}"/>
              </a:ext>
            </a:extLst>
          </p:cNvPr>
          <p:cNvSpPr>
            <a:spLocks noGrp="1"/>
          </p:cNvSpPr>
          <p:nvPr>
            <p:ph type="sldNum" sz="quarter" idx="12"/>
          </p:nvPr>
        </p:nvSpPr>
        <p:spPr/>
        <p:txBody>
          <a:bodyPr/>
          <a:lstStyle/>
          <a:p>
            <a:fld id="{7B46F959-A151-44AA-AB10-F963C2A61319}" type="slidenum">
              <a:rPr lang="en-US" smtClean="0"/>
              <a:t>‹Nº›</a:t>
            </a:fld>
            <a:endParaRPr lang="en-US"/>
          </a:p>
        </p:txBody>
      </p:sp>
    </p:spTree>
    <p:extLst>
      <p:ext uri="{BB962C8B-B14F-4D97-AF65-F5344CB8AC3E}">
        <p14:creationId xmlns:p14="http://schemas.microsoft.com/office/powerpoint/2010/main" val="11812489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9487F4-287A-2A1A-1388-02F87B35425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09187FF-C17C-3E4D-AD12-6B38E8D19FB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F0ECE50-F68C-DF03-32D3-8FC529A0E697}"/>
              </a:ext>
            </a:extLst>
          </p:cNvPr>
          <p:cNvSpPr>
            <a:spLocks noGrp="1"/>
          </p:cNvSpPr>
          <p:nvPr>
            <p:ph type="dt" sz="half" idx="10"/>
          </p:nvPr>
        </p:nvSpPr>
        <p:spPr/>
        <p:txBody>
          <a:bodyPr/>
          <a:lstStyle/>
          <a:p>
            <a:fld id="{6F46FFAE-16B2-4DEB-9B29-F52C83A05BE8}" type="datetimeFigureOut">
              <a:rPr lang="en-US" smtClean="0"/>
              <a:t>12/2/2025</a:t>
            </a:fld>
            <a:endParaRPr lang="en-US"/>
          </a:p>
        </p:txBody>
      </p:sp>
      <p:sp>
        <p:nvSpPr>
          <p:cNvPr id="5" name="Footer Placeholder 4">
            <a:extLst>
              <a:ext uri="{FF2B5EF4-FFF2-40B4-BE49-F238E27FC236}">
                <a16:creationId xmlns:a16="http://schemas.microsoft.com/office/drawing/2014/main" id="{8428BE52-2046-5AF1-AACE-F39ED72333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10A9AF-C170-BB13-8882-E4ECC7DE9EDC}"/>
              </a:ext>
            </a:extLst>
          </p:cNvPr>
          <p:cNvSpPr>
            <a:spLocks noGrp="1"/>
          </p:cNvSpPr>
          <p:nvPr>
            <p:ph type="sldNum" sz="quarter" idx="12"/>
          </p:nvPr>
        </p:nvSpPr>
        <p:spPr/>
        <p:txBody>
          <a:bodyPr/>
          <a:lstStyle/>
          <a:p>
            <a:fld id="{7B46F959-A151-44AA-AB10-F963C2A61319}" type="slidenum">
              <a:rPr lang="en-US" smtClean="0"/>
              <a:t>‹Nº›</a:t>
            </a:fld>
            <a:endParaRPr lang="en-US"/>
          </a:p>
        </p:txBody>
      </p:sp>
    </p:spTree>
    <p:extLst>
      <p:ext uri="{BB962C8B-B14F-4D97-AF65-F5344CB8AC3E}">
        <p14:creationId xmlns:p14="http://schemas.microsoft.com/office/powerpoint/2010/main" val="38831057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DD8ED08-57F3-C98D-E32D-A3FF31413FE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66206B7-6951-C10E-315C-FD613D1B560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C4A054B-5AD1-635E-34EF-BBEC24BE386B}"/>
              </a:ext>
            </a:extLst>
          </p:cNvPr>
          <p:cNvSpPr>
            <a:spLocks noGrp="1"/>
          </p:cNvSpPr>
          <p:nvPr>
            <p:ph type="dt" sz="half" idx="10"/>
          </p:nvPr>
        </p:nvSpPr>
        <p:spPr/>
        <p:txBody>
          <a:bodyPr/>
          <a:lstStyle/>
          <a:p>
            <a:fld id="{6F46FFAE-16B2-4DEB-9B29-F52C83A05BE8}" type="datetimeFigureOut">
              <a:rPr lang="en-US" smtClean="0"/>
              <a:t>12/2/2025</a:t>
            </a:fld>
            <a:endParaRPr lang="en-US"/>
          </a:p>
        </p:txBody>
      </p:sp>
      <p:sp>
        <p:nvSpPr>
          <p:cNvPr id="5" name="Footer Placeholder 4">
            <a:extLst>
              <a:ext uri="{FF2B5EF4-FFF2-40B4-BE49-F238E27FC236}">
                <a16:creationId xmlns:a16="http://schemas.microsoft.com/office/drawing/2014/main" id="{5B29812D-8AA3-6B66-FA4B-955E765CCE9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119A710-21CA-EE46-D11E-D333C5872D58}"/>
              </a:ext>
            </a:extLst>
          </p:cNvPr>
          <p:cNvSpPr>
            <a:spLocks noGrp="1"/>
          </p:cNvSpPr>
          <p:nvPr>
            <p:ph type="sldNum" sz="quarter" idx="12"/>
          </p:nvPr>
        </p:nvSpPr>
        <p:spPr/>
        <p:txBody>
          <a:bodyPr/>
          <a:lstStyle/>
          <a:p>
            <a:fld id="{7B46F959-A151-44AA-AB10-F963C2A61319}" type="slidenum">
              <a:rPr lang="en-US" smtClean="0"/>
              <a:t>‹Nº›</a:t>
            </a:fld>
            <a:endParaRPr lang="en-US"/>
          </a:p>
        </p:txBody>
      </p:sp>
    </p:spTree>
    <p:extLst>
      <p:ext uri="{BB962C8B-B14F-4D97-AF65-F5344CB8AC3E}">
        <p14:creationId xmlns:p14="http://schemas.microsoft.com/office/powerpoint/2010/main" val="13819101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8BFD20-F26C-73A5-A4BB-FAA1BF50450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2EECE13-3FAB-FD2F-9D48-28D940F120A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4D5A33A-3FAB-9B7B-163D-3BED375CD869}"/>
              </a:ext>
            </a:extLst>
          </p:cNvPr>
          <p:cNvSpPr>
            <a:spLocks noGrp="1"/>
          </p:cNvSpPr>
          <p:nvPr>
            <p:ph type="dt" sz="half" idx="10"/>
          </p:nvPr>
        </p:nvSpPr>
        <p:spPr/>
        <p:txBody>
          <a:bodyPr/>
          <a:lstStyle/>
          <a:p>
            <a:fld id="{6F46FFAE-16B2-4DEB-9B29-F52C83A05BE8}" type="datetimeFigureOut">
              <a:rPr lang="en-US" smtClean="0"/>
              <a:t>12/2/2025</a:t>
            </a:fld>
            <a:endParaRPr lang="en-US"/>
          </a:p>
        </p:txBody>
      </p:sp>
      <p:sp>
        <p:nvSpPr>
          <p:cNvPr id="5" name="Footer Placeholder 4">
            <a:extLst>
              <a:ext uri="{FF2B5EF4-FFF2-40B4-BE49-F238E27FC236}">
                <a16:creationId xmlns:a16="http://schemas.microsoft.com/office/drawing/2014/main" id="{7AFAE56E-F59E-ED49-232F-0D8B693E4DE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A768D27-C3F5-2579-9BE9-8A65D886A3A6}"/>
              </a:ext>
            </a:extLst>
          </p:cNvPr>
          <p:cNvSpPr>
            <a:spLocks noGrp="1"/>
          </p:cNvSpPr>
          <p:nvPr>
            <p:ph type="sldNum" sz="quarter" idx="12"/>
          </p:nvPr>
        </p:nvSpPr>
        <p:spPr/>
        <p:txBody>
          <a:bodyPr/>
          <a:lstStyle/>
          <a:p>
            <a:fld id="{7B46F959-A151-44AA-AB10-F963C2A61319}" type="slidenum">
              <a:rPr lang="en-US" smtClean="0"/>
              <a:t>‹Nº›</a:t>
            </a:fld>
            <a:endParaRPr lang="en-US"/>
          </a:p>
        </p:txBody>
      </p:sp>
    </p:spTree>
    <p:extLst>
      <p:ext uri="{BB962C8B-B14F-4D97-AF65-F5344CB8AC3E}">
        <p14:creationId xmlns:p14="http://schemas.microsoft.com/office/powerpoint/2010/main" val="29881950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680DD9-311F-15AC-B1A9-B513FEFAA4B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AF6ED0E-5558-C1EC-B91A-9F1AE61909C6}"/>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B38F679-8689-628C-CCA9-D8930F1ECE3B}"/>
              </a:ext>
            </a:extLst>
          </p:cNvPr>
          <p:cNvSpPr>
            <a:spLocks noGrp="1"/>
          </p:cNvSpPr>
          <p:nvPr>
            <p:ph type="dt" sz="half" idx="10"/>
          </p:nvPr>
        </p:nvSpPr>
        <p:spPr/>
        <p:txBody>
          <a:bodyPr/>
          <a:lstStyle/>
          <a:p>
            <a:fld id="{6F46FFAE-16B2-4DEB-9B29-F52C83A05BE8}" type="datetimeFigureOut">
              <a:rPr lang="en-US" smtClean="0"/>
              <a:t>12/2/2025</a:t>
            </a:fld>
            <a:endParaRPr lang="en-US"/>
          </a:p>
        </p:txBody>
      </p:sp>
      <p:sp>
        <p:nvSpPr>
          <p:cNvPr id="5" name="Footer Placeholder 4">
            <a:extLst>
              <a:ext uri="{FF2B5EF4-FFF2-40B4-BE49-F238E27FC236}">
                <a16:creationId xmlns:a16="http://schemas.microsoft.com/office/drawing/2014/main" id="{FF5DD049-1416-7EF8-D314-C38B10E8104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CFD7F41-73BD-129D-B121-23DAAF4206E3}"/>
              </a:ext>
            </a:extLst>
          </p:cNvPr>
          <p:cNvSpPr>
            <a:spLocks noGrp="1"/>
          </p:cNvSpPr>
          <p:nvPr>
            <p:ph type="sldNum" sz="quarter" idx="12"/>
          </p:nvPr>
        </p:nvSpPr>
        <p:spPr/>
        <p:txBody>
          <a:bodyPr/>
          <a:lstStyle/>
          <a:p>
            <a:fld id="{7B46F959-A151-44AA-AB10-F963C2A61319}" type="slidenum">
              <a:rPr lang="en-US" smtClean="0"/>
              <a:t>‹Nº›</a:t>
            </a:fld>
            <a:endParaRPr lang="en-US"/>
          </a:p>
        </p:txBody>
      </p:sp>
    </p:spTree>
    <p:extLst>
      <p:ext uri="{BB962C8B-B14F-4D97-AF65-F5344CB8AC3E}">
        <p14:creationId xmlns:p14="http://schemas.microsoft.com/office/powerpoint/2010/main" val="1641848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07B2CD-C860-EBF1-E559-517E65F9B92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0658837-B45D-3CBD-20A3-F5EBDA50B60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D57CEE3-8681-E873-E3F0-EEBFDF71FD6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6D47643-B406-7D49-C8BD-A80ED13E265A}"/>
              </a:ext>
            </a:extLst>
          </p:cNvPr>
          <p:cNvSpPr>
            <a:spLocks noGrp="1"/>
          </p:cNvSpPr>
          <p:nvPr>
            <p:ph type="dt" sz="half" idx="10"/>
          </p:nvPr>
        </p:nvSpPr>
        <p:spPr/>
        <p:txBody>
          <a:bodyPr/>
          <a:lstStyle/>
          <a:p>
            <a:fld id="{6F46FFAE-16B2-4DEB-9B29-F52C83A05BE8}" type="datetimeFigureOut">
              <a:rPr lang="en-US" smtClean="0"/>
              <a:t>12/2/2025</a:t>
            </a:fld>
            <a:endParaRPr lang="en-US"/>
          </a:p>
        </p:txBody>
      </p:sp>
      <p:sp>
        <p:nvSpPr>
          <p:cNvPr id="6" name="Footer Placeholder 5">
            <a:extLst>
              <a:ext uri="{FF2B5EF4-FFF2-40B4-BE49-F238E27FC236}">
                <a16:creationId xmlns:a16="http://schemas.microsoft.com/office/drawing/2014/main" id="{F949D9B0-8628-AA02-FD65-F387E73E0F0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8B171D7-3B4D-60A0-7B7B-1ADC7270726F}"/>
              </a:ext>
            </a:extLst>
          </p:cNvPr>
          <p:cNvSpPr>
            <a:spLocks noGrp="1"/>
          </p:cNvSpPr>
          <p:nvPr>
            <p:ph type="sldNum" sz="quarter" idx="12"/>
          </p:nvPr>
        </p:nvSpPr>
        <p:spPr/>
        <p:txBody>
          <a:bodyPr/>
          <a:lstStyle/>
          <a:p>
            <a:fld id="{7B46F959-A151-44AA-AB10-F963C2A61319}" type="slidenum">
              <a:rPr lang="en-US" smtClean="0"/>
              <a:t>‹Nº›</a:t>
            </a:fld>
            <a:endParaRPr lang="en-US"/>
          </a:p>
        </p:txBody>
      </p:sp>
    </p:spTree>
    <p:extLst>
      <p:ext uri="{BB962C8B-B14F-4D97-AF65-F5344CB8AC3E}">
        <p14:creationId xmlns:p14="http://schemas.microsoft.com/office/powerpoint/2010/main" val="12303234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83553-A6C8-8769-3838-3043658B49C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24E64A8-2859-1D1B-9F53-4B09E6B43AC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36D5B7B-A8E9-E8DD-C9ED-2FC376714D7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1F2E512-A825-63EA-C5C1-EC04F639633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D432EA6-68E4-B469-A514-E30045B49AC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1F78E6E-5A78-3043-6476-60464C3FC790}"/>
              </a:ext>
            </a:extLst>
          </p:cNvPr>
          <p:cNvSpPr>
            <a:spLocks noGrp="1"/>
          </p:cNvSpPr>
          <p:nvPr>
            <p:ph type="dt" sz="half" idx="10"/>
          </p:nvPr>
        </p:nvSpPr>
        <p:spPr/>
        <p:txBody>
          <a:bodyPr/>
          <a:lstStyle/>
          <a:p>
            <a:fld id="{6F46FFAE-16B2-4DEB-9B29-F52C83A05BE8}" type="datetimeFigureOut">
              <a:rPr lang="en-US" smtClean="0"/>
              <a:t>12/2/2025</a:t>
            </a:fld>
            <a:endParaRPr lang="en-US"/>
          </a:p>
        </p:txBody>
      </p:sp>
      <p:sp>
        <p:nvSpPr>
          <p:cNvPr id="8" name="Footer Placeholder 7">
            <a:extLst>
              <a:ext uri="{FF2B5EF4-FFF2-40B4-BE49-F238E27FC236}">
                <a16:creationId xmlns:a16="http://schemas.microsoft.com/office/drawing/2014/main" id="{D9E5FA74-D300-C9E8-1AA4-391B293B694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1FC6F27-FA9F-4933-D5D0-3BC506E3F723}"/>
              </a:ext>
            </a:extLst>
          </p:cNvPr>
          <p:cNvSpPr>
            <a:spLocks noGrp="1"/>
          </p:cNvSpPr>
          <p:nvPr>
            <p:ph type="sldNum" sz="quarter" idx="12"/>
          </p:nvPr>
        </p:nvSpPr>
        <p:spPr/>
        <p:txBody>
          <a:bodyPr/>
          <a:lstStyle/>
          <a:p>
            <a:fld id="{7B46F959-A151-44AA-AB10-F963C2A61319}" type="slidenum">
              <a:rPr lang="en-US" smtClean="0"/>
              <a:t>‹Nº›</a:t>
            </a:fld>
            <a:endParaRPr lang="en-US"/>
          </a:p>
        </p:txBody>
      </p:sp>
    </p:spTree>
    <p:extLst>
      <p:ext uri="{BB962C8B-B14F-4D97-AF65-F5344CB8AC3E}">
        <p14:creationId xmlns:p14="http://schemas.microsoft.com/office/powerpoint/2010/main" val="5945877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70C290-AF90-ABB0-98CB-7653E62711D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DE9866D-E5EC-3920-4189-88C315A26A30}"/>
              </a:ext>
            </a:extLst>
          </p:cNvPr>
          <p:cNvSpPr>
            <a:spLocks noGrp="1"/>
          </p:cNvSpPr>
          <p:nvPr>
            <p:ph type="dt" sz="half" idx="10"/>
          </p:nvPr>
        </p:nvSpPr>
        <p:spPr/>
        <p:txBody>
          <a:bodyPr/>
          <a:lstStyle/>
          <a:p>
            <a:fld id="{6F46FFAE-16B2-4DEB-9B29-F52C83A05BE8}" type="datetimeFigureOut">
              <a:rPr lang="en-US" smtClean="0"/>
              <a:t>12/2/2025</a:t>
            </a:fld>
            <a:endParaRPr lang="en-US"/>
          </a:p>
        </p:txBody>
      </p:sp>
      <p:sp>
        <p:nvSpPr>
          <p:cNvPr id="4" name="Footer Placeholder 3">
            <a:extLst>
              <a:ext uri="{FF2B5EF4-FFF2-40B4-BE49-F238E27FC236}">
                <a16:creationId xmlns:a16="http://schemas.microsoft.com/office/drawing/2014/main" id="{46E97CA9-F8CA-C539-5688-BC59256EAF7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E32DEDD-6F7C-1515-E388-0C712B9A695E}"/>
              </a:ext>
            </a:extLst>
          </p:cNvPr>
          <p:cNvSpPr>
            <a:spLocks noGrp="1"/>
          </p:cNvSpPr>
          <p:nvPr>
            <p:ph type="sldNum" sz="quarter" idx="12"/>
          </p:nvPr>
        </p:nvSpPr>
        <p:spPr/>
        <p:txBody>
          <a:bodyPr/>
          <a:lstStyle/>
          <a:p>
            <a:fld id="{7B46F959-A151-44AA-AB10-F963C2A61319}" type="slidenum">
              <a:rPr lang="en-US" smtClean="0"/>
              <a:t>‹Nº›</a:t>
            </a:fld>
            <a:endParaRPr lang="en-US"/>
          </a:p>
        </p:txBody>
      </p:sp>
    </p:spTree>
    <p:extLst>
      <p:ext uri="{BB962C8B-B14F-4D97-AF65-F5344CB8AC3E}">
        <p14:creationId xmlns:p14="http://schemas.microsoft.com/office/powerpoint/2010/main" val="3752734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C39DD7A-6F8F-F763-6809-059A8593B86F}"/>
              </a:ext>
            </a:extLst>
          </p:cNvPr>
          <p:cNvSpPr>
            <a:spLocks noGrp="1"/>
          </p:cNvSpPr>
          <p:nvPr>
            <p:ph type="dt" sz="half" idx="10"/>
          </p:nvPr>
        </p:nvSpPr>
        <p:spPr/>
        <p:txBody>
          <a:bodyPr/>
          <a:lstStyle/>
          <a:p>
            <a:fld id="{6F46FFAE-16B2-4DEB-9B29-F52C83A05BE8}" type="datetimeFigureOut">
              <a:rPr lang="en-US" smtClean="0"/>
              <a:t>12/2/2025</a:t>
            </a:fld>
            <a:endParaRPr lang="en-US"/>
          </a:p>
        </p:txBody>
      </p:sp>
      <p:sp>
        <p:nvSpPr>
          <p:cNvPr id="3" name="Footer Placeholder 2">
            <a:extLst>
              <a:ext uri="{FF2B5EF4-FFF2-40B4-BE49-F238E27FC236}">
                <a16:creationId xmlns:a16="http://schemas.microsoft.com/office/drawing/2014/main" id="{93E400A2-221F-B067-D83D-81578EFE015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CDE45BC-CAC1-A8F6-AAD7-54DBF6C2DE9A}"/>
              </a:ext>
            </a:extLst>
          </p:cNvPr>
          <p:cNvSpPr>
            <a:spLocks noGrp="1"/>
          </p:cNvSpPr>
          <p:nvPr>
            <p:ph type="sldNum" sz="quarter" idx="12"/>
          </p:nvPr>
        </p:nvSpPr>
        <p:spPr/>
        <p:txBody>
          <a:bodyPr/>
          <a:lstStyle/>
          <a:p>
            <a:fld id="{7B46F959-A151-44AA-AB10-F963C2A61319}" type="slidenum">
              <a:rPr lang="en-US" smtClean="0"/>
              <a:t>‹Nº›</a:t>
            </a:fld>
            <a:endParaRPr lang="en-US"/>
          </a:p>
        </p:txBody>
      </p:sp>
    </p:spTree>
    <p:extLst>
      <p:ext uri="{BB962C8B-B14F-4D97-AF65-F5344CB8AC3E}">
        <p14:creationId xmlns:p14="http://schemas.microsoft.com/office/powerpoint/2010/main" val="32731377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B52219-0105-8995-4700-3E6D1AE15FA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D7DD0A3-85F4-E3E0-CE93-386330C3A94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8B5FD13-24EA-271D-3408-023FABC184D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78C34C4-253F-BB1D-C15A-3CD790E77133}"/>
              </a:ext>
            </a:extLst>
          </p:cNvPr>
          <p:cNvSpPr>
            <a:spLocks noGrp="1"/>
          </p:cNvSpPr>
          <p:nvPr>
            <p:ph type="dt" sz="half" idx="10"/>
          </p:nvPr>
        </p:nvSpPr>
        <p:spPr/>
        <p:txBody>
          <a:bodyPr/>
          <a:lstStyle/>
          <a:p>
            <a:fld id="{6F46FFAE-16B2-4DEB-9B29-F52C83A05BE8}" type="datetimeFigureOut">
              <a:rPr lang="en-US" smtClean="0"/>
              <a:t>12/2/2025</a:t>
            </a:fld>
            <a:endParaRPr lang="en-US"/>
          </a:p>
        </p:txBody>
      </p:sp>
      <p:sp>
        <p:nvSpPr>
          <p:cNvPr id="6" name="Footer Placeholder 5">
            <a:extLst>
              <a:ext uri="{FF2B5EF4-FFF2-40B4-BE49-F238E27FC236}">
                <a16:creationId xmlns:a16="http://schemas.microsoft.com/office/drawing/2014/main" id="{2046ECCE-9FA6-05F1-BFAE-BA5EADB750A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B2874F6-666B-56FE-5AC0-CFB21F9BB0A9}"/>
              </a:ext>
            </a:extLst>
          </p:cNvPr>
          <p:cNvSpPr>
            <a:spLocks noGrp="1"/>
          </p:cNvSpPr>
          <p:nvPr>
            <p:ph type="sldNum" sz="quarter" idx="12"/>
          </p:nvPr>
        </p:nvSpPr>
        <p:spPr/>
        <p:txBody>
          <a:bodyPr/>
          <a:lstStyle/>
          <a:p>
            <a:fld id="{7B46F959-A151-44AA-AB10-F963C2A61319}" type="slidenum">
              <a:rPr lang="en-US" smtClean="0"/>
              <a:t>‹Nº›</a:t>
            </a:fld>
            <a:endParaRPr lang="en-US"/>
          </a:p>
        </p:txBody>
      </p:sp>
    </p:spTree>
    <p:extLst>
      <p:ext uri="{BB962C8B-B14F-4D97-AF65-F5344CB8AC3E}">
        <p14:creationId xmlns:p14="http://schemas.microsoft.com/office/powerpoint/2010/main" val="31430388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D611FB-95F4-D50F-BB2E-844AE7F8681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E376744-3DBA-67FB-0AA6-A1834FACF04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84BFDDE-7570-8A60-B599-C47740326BC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EF3B1EC-93D2-7695-F4BF-5B053EBDEB90}"/>
              </a:ext>
            </a:extLst>
          </p:cNvPr>
          <p:cNvSpPr>
            <a:spLocks noGrp="1"/>
          </p:cNvSpPr>
          <p:nvPr>
            <p:ph type="dt" sz="half" idx="10"/>
          </p:nvPr>
        </p:nvSpPr>
        <p:spPr/>
        <p:txBody>
          <a:bodyPr/>
          <a:lstStyle/>
          <a:p>
            <a:fld id="{6F46FFAE-16B2-4DEB-9B29-F52C83A05BE8}" type="datetimeFigureOut">
              <a:rPr lang="en-US" smtClean="0"/>
              <a:t>12/2/2025</a:t>
            </a:fld>
            <a:endParaRPr lang="en-US"/>
          </a:p>
        </p:txBody>
      </p:sp>
      <p:sp>
        <p:nvSpPr>
          <p:cNvPr id="6" name="Footer Placeholder 5">
            <a:extLst>
              <a:ext uri="{FF2B5EF4-FFF2-40B4-BE49-F238E27FC236}">
                <a16:creationId xmlns:a16="http://schemas.microsoft.com/office/drawing/2014/main" id="{716F2476-4DEE-98D8-7248-00DF3EB6672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AC4A68E-317B-F7B6-B61F-6D4F87AF0C76}"/>
              </a:ext>
            </a:extLst>
          </p:cNvPr>
          <p:cNvSpPr>
            <a:spLocks noGrp="1"/>
          </p:cNvSpPr>
          <p:nvPr>
            <p:ph type="sldNum" sz="quarter" idx="12"/>
          </p:nvPr>
        </p:nvSpPr>
        <p:spPr/>
        <p:txBody>
          <a:bodyPr/>
          <a:lstStyle/>
          <a:p>
            <a:fld id="{7B46F959-A151-44AA-AB10-F963C2A61319}" type="slidenum">
              <a:rPr lang="en-US" smtClean="0"/>
              <a:t>‹Nº›</a:t>
            </a:fld>
            <a:endParaRPr lang="en-US"/>
          </a:p>
        </p:txBody>
      </p:sp>
    </p:spTree>
    <p:extLst>
      <p:ext uri="{BB962C8B-B14F-4D97-AF65-F5344CB8AC3E}">
        <p14:creationId xmlns:p14="http://schemas.microsoft.com/office/powerpoint/2010/main" val="25590783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04BB259-DFF7-7B17-0541-51D428C2004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8A903B6-C4E3-71D1-E439-1F72A4FA3BA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D10E35E-AEB5-63F5-951C-74CB718686E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6F46FFAE-16B2-4DEB-9B29-F52C83A05BE8}" type="datetimeFigureOut">
              <a:rPr lang="en-US" smtClean="0"/>
              <a:t>12/2/2025</a:t>
            </a:fld>
            <a:endParaRPr lang="en-US"/>
          </a:p>
        </p:txBody>
      </p:sp>
      <p:sp>
        <p:nvSpPr>
          <p:cNvPr id="5" name="Footer Placeholder 4">
            <a:extLst>
              <a:ext uri="{FF2B5EF4-FFF2-40B4-BE49-F238E27FC236}">
                <a16:creationId xmlns:a16="http://schemas.microsoft.com/office/drawing/2014/main" id="{5597044C-2795-22DB-7FF7-3F604F947B6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B1858987-0CFC-3FDB-087F-CFABCEC7FC1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7B46F959-A151-44AA-AB10-F963C2A61319}" type="slidenum">
              <a:rPr lang="en-US" smtClean="0"/>
              <a:t>‹Nº›</a:t>
            </a:fld>
            <a:endParaRPr lang="en-US"/>
          </a:p>
        </p:txBody>
      </p:sp>
    </p:spTree>
    <p:extLst>
      <p:ext uri="{BB962C8B-B14F-4D97-AF65-F5344CB8AC3E}">
        <p14:creationId xmlns:p14="http://schemas.microsoft.com/office/powerpoint/2010/main" val="14411439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e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hyperlink" Target="https://sireieiplus.s3.us-east-1.amazonaws.com/SmartEnergyDocs/iot-Smartenergy-predictor+(1).html" TargetMode="External"/><Relationship Id="rId2"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hyperlink" Target="https://sireieiplus.s3.us-east-1.amazonaws.com/SmartEnergyDocs/SmartEnergyCostenergy.html" TargetMode="External"/><Relationship Id="rId4" Type="http://schemas.openxmlformats.org/officeDocument/2006/relationships/hyperlink" Target="https://sireieiplus.s3.us-east-1.amazonaws.com/SmartEnergyDocs/OccupancyPrediction.html"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hyperlink" Target="https://sireieiplus.s3.us-east-1.amazonaws.com/SmartEnergyDocs/smart_energy_chatbot.html"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pn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png"/><Relationship Id="rId2" Type="http://schemas.openxmlformats.org/officeDocument/2006/relationships/image" Target="../media/image5.png"/><Relationship Id="rId16"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5" Type="http://schemas.openxmlformats.org/officeDocument/2006/relationships/image" Target="../media/image1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 Id="rId14" Type="http://schemas.openxmlformats.org/officeDocument/2006/relationships/image" Target="../media/image17.png"/></Relationships>
</file>

<file path=ppt/slides/_rels/slide8.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20.png"/><Relationship Id="rId7"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10" Type="http://schemas.openxmlformats.org/officeDocument/2006/relationships/image" Target="../media/image22.png"/><Relationship Id="rId4" Type="http://schemas.openxmlformats.org/officeDocument/2006/relationships/image" Target="../media/image21.png"/><Relationship Id="rId9" Type="http://schemas.openxmlformats.org/officeDocument/2006/relationships/image" Target="../media/image1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AA0A604-FB27-564F-24B8-589824733569}"/>
              </a:ext>
            </a:extLst>
          </p:cNvPr>
          <p:cNvPicPr>
            <a:picLocks noChangeAspect="1"/>
          </p:cNvPicPr>
          <p:nvPr/>
        </p:nvPicPr>
        <p:blipFill>
          <a:blip r:embed="rId2"/>
          <a:stretch>
            <a:fillRect/>
          </a:stretch>
        </p:blipFill>
        <p:spPr>
          <a:xfrm>
            <a:off x="504645" y="438508"/>
            <a:ext cx="5591355" cy="5591355"/>
          </a:xfrm>
          <a:prstGeom prst="rect">
            <a:avLst/>
          </a:prstGeom>
        </p:spPr>
      </p:pic>
      <p:sp>
        <p:nvSpPr>
          <p:cNvPr id="7" name="TextBox 6">
            <a:extLst>
              <a:ext uri="{FF2B5EF4-FFF2-40B4-BE49-F238E27FC236}">
                <a16:creationId xmlns:a16="http://schemas.microsoft.com/office/drawing/2014/main" id="{67001A0C-3D42-7C54-A1BD-3892C4BC25F5}"/>
              </a:ext>
            </a:extLst>
          </p:cNvPr>
          <p:cNvSpPr txBox="1"/>
          <p:nvPr/>
        </p:nvSpPr>
        <p:spPr>
          <a:xfrm>
            <a:off x="6660533" y="925861"/>
            <a:ext cx="4899098" cy="2308324"/>
          </a:xfrm>
          <a:prstGeom prst="rect">
            <a:avLst/>
          </a:prstGeom>
          <a:noFill/>
        </p:spPr>
        <p:txBody>
          <a:bodyPr wrap="none" rtlCol="0">
            <a:spAutoFit/>
          </a:bodyPr>
          <a:lstStyle/>
          <a:p>
            <a:pPr algn="ctr"/>
            <a:r>
              <a:rPr lang="en-US" sz="3600" b="1" dirty="0" err="1" smtClean="0"/>
              <a:t>IoT</a:t>
            </a:r>
            <a:r>
              <a:rPr lang="en-US" sz="3600" b="1" dirty="0" smtClean="0"/>
              <a:t> </a:t>
            </a:r>
            <a:r>
              <a:rPr lang="en-US" sz="3600" b="1" dirty="0" smtClean="0"/>
              <a:t>Smart </a:t>
            </a:r>
            <a:r>
              <a:rPr lang="en-US" sz="3600" b="1" dirty="0"/>
              <a:t>Energy </a:t>
            </a:r>
          </a:p>
          <a:p>
            <a:pPr algn="ctr"/>
            <a:endParaRPr lang="en-US" sz="3600" b="1" dirty="0"/>
          </a:p>
          <a:p>
            <a:pPr algn="ctr"/>
            <a:r>
              <a:rPr lang="en-US" sz="3600" b="1" dirty="0"/>
              <a:t>Group # </a:t>
            </a:r>
            <a:r>
              <a:rPr lang="en-US" sz="3600" b="1" dirty="0" smtClean="0"/>
              <a:t>2</a:t>
            </a:r>
          </a:p>
          <a:p>
            <a:pPr algn="ctr"/>
            <a:r>
              <a:rPr lang="en-US" sz="3600" b="1" dirty="0" smtClean="0"/>
              <a:t>Course: ITAI-2277</a:t>
            </a:r>
            <a:endParaRPr lang="en-US" sz="3600" b="1" dirty="0"/>
          </a:p>
        </p:txBody>
      </p:sp>
      <p:sp>
        <p:nvSpPr>
          <p:cNvPr id="2" name="Rectángulo 1"/>
          <p:cNvSpPr/>
          <p:nvPr/>
        </p:nvSpPr>
        <p:spPr>
          <a:xfrm>
            <a:off x="6569093" y="3795175"/>
            <a:ext cx="5451111" cy="1838965"/>
          </a:xfrm>
          <a:prstGeom prst="rect">
            <a:avLst/>
          </a:prstGeom>
        </p:spPr>
        <p:txBody>
          <a:bodyPr wrap="square">
            <a:spAutoFit/>
          </a:bodyPr>
          <a:lstStyle/>
          <a:p>
            <a:pPr algn="ctr">
              <a:defRPr sz="2400">
                <a:solidFill>
                  <a:srgbClr val="0070C0"/>
                </a:solidFill>
              </a:defRPr>
            </a:pPr>
            <a:r>
              <a:rPr lang="es-MX" sz="2000" b="1" dirty="0" err="1"/>
              <a:t>Energy</a:t>
            </a:r>
            <a:r>
              <a:rPr lang="es-MX" sz="2000" b="1" dirty="0"/>
              <a:t> </a:t>
            </a:r>
            <a:r>
              <a:rPr lang="es-MX" sz="2000" b="1" dirty="0" err="1"/>
              <a:t>Optimization</a:t>
            </a:r>
            <a:r>
              <a:rPr lang="es-MX" sz="2000" b="1" dirty="0"/>
              <a:t> </a:t>
            </a:r>
            <a:r>
              <a:rPr lang="es-MX" sz="2000" b="1" dirty="0" err="1"/>
              <a:t>for</a:t>
            </a:r>
            <a:r>
              <a:rPr lang="es-MX" sz="2000" b="1" dirty="0"/>
              <a:t> </a:t>
            </a:r>
            <a:r>
              <a:rPr lang="es-MX" sz="2000" b="1" dirty="0" err="1"/>
              <a:t>Airbnb</a:t>
            </a:r>
            <a:r>
              <a:rPr lang="es-MX" sz="2000" b="1" dirty="0"/>
              <a:t> </a:t>
            </a:r>
            <a:r>
              <a:rPr lang="es-MX" sz="2000" b="1" dirty="0" err="1"/>
              <a:t>Properties</a:t>
            </a:r>
            <a:r>
              <a:rPr lang="es-MX" sz="2000" b="1" dirty="0"/>
              <a:t> and </a:t>
            </a:r>
            <a:r>
              <a:rPr lang="es-MX" sz="2000" b="1" dirty="0" err="1" smtClean="0"/>
              <a:t>building</a:t>
            </a:r>
            <a:r>
              <a:rPr lang="es-MX" sz="2000" b="1" dirty="0" smtClean="0"/>
              <a:t> </a:t>
            </a:r>
            <a:r>
              <a:rPr lang="es-MX" sz="2000" b="1" dirty="0" err="1" smtClean="0"/>
              <a:t>management</a:t>
            </a:r>
            <a:endParaRPr lang="es-MX" sz="2000" b="1" dirty="0"/>
          </a:p>
          <a:p>
            <a:pPr lvl="3"/>
            <a:endParaRPr lang="es-MX" sz="1050" dirty="0" smtClean="0"/>
          </a:p>
          <a:p>
            <a:pPr lvl="3"/>
            <a:r>
              <a:rPr lang="es-MX" sz="1050" dirty="0" err="1" smtClean="0"/>
              <a:t>Team</a:t>
            </a:r>
            <a:r>
              <a:rPr lang="es-MX" sz="1050" dirty="0" smtClean="0"/>
              <a:t> </a:t>
            </a:r>
            <a:r>
              <a:rPr lang="es-MX" sz="1050" dirty="0" err="1"/>
              <a:t>Members</a:t>
            </a:r>
            <a:r>
              <a:rPr lang="es-MX" sz="1050" dirty="0"/>
              <a:t>: </a:t>
            </a:r>
          </a:p>
          <a:p>
            <a:pPr lvl="3"/>
            <a:r>
              <a:rPr lang="es-MX" sz="1050" dirty="0"/>
              <a:t/>
            </a:r>
            <a:br>
              <a:rPr lang="es-MX" sz="1050" dirty="0"/>
            </a:br>
            <a:r>
              <a:rPr lang="es-MX" sz="1050" b="1" dirty="0" err="1"/>
              <a:t>Tien</a:t>
            </a:r>
            <a:r>
              <a:rPr lang="es-MX" sz="1050" b="1" dirty="0"/>
              <a:t> </a:t>
            </a:r>
            <a:r>
              <a:rPr lang="es-MX" sz="1050" b="1" dirty="0" err="1"/>
              <a:t>Manh</a:t>
            </a:r>
            <a:r>
              <a:rPr lang="es-MX" sz="1050" b="1" dirty="0"/>
              <a:t> </a:t>
            </a:r>
            <a:r>
              <a:rPr lang="es-MX" sz="1050" b="1" dirty="0" err="1"/>
              <a:t>Nguyen</a:t>
            </a:r>
            <a:endParaRPr lang="es-MX" sz="1050" b="1" dirty="0"/>
          </a:p>
          <a:p>
            <a:pPr lvl="3"/>
            <a:r>
              <a:rPr lang="es-MX" sz="1050" b="1" dirty="0"/>
              <a:t>Virginia </a:t>
            </a:r>
            <a:r>
              <a:rPr lang="es-MX" sz="1050" b="1" dirty="0" err="1"/>
              <a:t>Mccoy</a:t>
            </a:r>
            <a:endParaRPr lang="es-MX" sz="1050" b="1" dirty="0"/>
          </a:p>
          <a:p>
            <a:pPr lvl="3"/>
            <a:r>
              <a:rPr lang="es-MX" sz="1050" b="1" dirty="0"/>
              <a:t>Enrique Quintero</a:t>
            </a:r>
          </a:p>
          <a:p>
            <a:pPr lvl="3"/>
            <a:r>
              <a:rPr lang="es-MX" sz="1050" b="1" dirty="0"/>
              <a:t>Ali </a:t>
            </a:r>
            <a:r>
              <a:rPr lang="es-MX" sz="1050" b="1" dirty="0" err="1"/>
              <a:t>Shan</a:t>
            </a:r>
            <a:endParaRPr lang="es-MX" sz="1050" dirty="0"/>
          </a:p>
        </p:txBody>
      </p:sp>
    </p:spTree>
    <p:extLst>
      <p:ext uri="{BB962C8B-B14F-4D97-AF65-F5344CB8AC3E}">
        <p14:creationId xmlns:p14="http://schemas.microsoft.com/office/powerpoint/2010/main" val="190856982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37606" y="260623"/>
            <a:ext cx="10515600" cy="627652"/>
          </a:xfrm>
        </p:spPr>
        <p:txBody>
          <a:bodyPr>
            <a:normAutofit fontScale="90000"/>
          </a:bodyPr>
          <a:lstStyle/>
          <a:p>
            <a:pPr algn="ctr"/>
            <a:r>
              <a:rPr lang="en-US" sz="2000" dirty="0"/>
              <a:t>AI / ML Models Used in the Smart Energy Platform</a:t>
            </a:r>
            <a:br>
              <a:rPr lang="en-US" sz="2000" dirty="0"/>
            </a:br>
            <a:r>
              <a:rPr lang="en-US" sz="2000" dirty="0"/>
              <a:t>MODEL 2 — Room Occupancy Classifier (Binary Occupancy: 0 / 1)</a:t>
            </a:r>
            <a:endParaRPr lang="es-MX" sz="2000" dirty="0"/>
          </a:p>
        </p:txBody>
      </p:sp>
      <p:sp>
        <p:nvSpPr>
          <p:cNvPr id="7" name="Rectángulo 6"/>
          <p:cNvSpPr/>
          <p:nvPr/>
        </p:nvSpPr>
        <p:spPr>
          <a:xfrm>
            <a:off x="1203960" y="4696838"/>
            <a:ext cx="9986555" cy="1384995"/>
          </a:xfrm>
          <a:prstGeom prst="rect">
            <a:avLst/>
          </a:prstGeom>
        </p:spPr>
        <p:txBody>
          <a:bodyPr wrap="square">
            <a:spAutoFit/>
          </a:bodyPr>
          <a:lstStyle/>
          <a:p>
            <a:endParaRPr lang="en-US" sz="1100" b="1" dirty="0" smtClean="0"/>
          </a:p>
          <a:p>
            <a:endParaRPr lang="en-US" sz="1100" b="1" dirty="0"/>
          </a:p>
          <a:p>
            <a:endParaRPr lang="en-US" sz="1100" b="1" dirty="0" smtClean="0"/>
          </a:p>
          <a:p>
            <a:endParaRPr lang="en-US" sz="1100" b="1" dirty="0"/>
          </a:p>
          <a:p>
            <a:endParaRPr lang="en-US" sz="1100" b="1" dirty="0"/>
          </a:p>
          <a:p>
            <a:endParaRPr lang="en-US" sz="1100" dirty="0"/>
          </a:p>
          <a:p>
            <a:endParaRPr lang="en-US" dirty="0"/>
          </a:p>
        </p:txBody>
      </p:sp>
      <p:sp>
        <p:nvSpPr>
          <p:cNvPr id="4" name="Rectangle 2"/>
          <p:cNvSpPr>
            <a:spLocks noChangeArrowheads="1"/>
          </p:cNvSpPr>
          <p:nvPr/>
        </p:nvSpPr>
        <p:spPr bwMode="auto">
          <a:xfrm>
            <a:off x="853441" y="1042904"/>
            <a:ext cx="7576113" cy="56169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fontAlgn="base">
              <a:lnSpc>
                <a:spcPct val="100000"/>
              </a:lnSpc>
              <a:spcBef>
                <a:spcPct val="0"/>
              </a:spcBef>
              <a:spcAft>
                <a:spcPct val="0"/>
              </a:spcAft>
              <a:buClrTx/>
              <a:buSzTx/>
              <a:buFontTx/>
              <a:buNone/>
              <a:tabLst/>
            </a:pPr>
            <a:r>
              <a:rPr lang="es-MX" altLang="es-MX" sz="1100" dirty="0" err="1"/>
              <a:t>Purpose</a:t>
            </a:r>
            <a:endParaRPr lang="es-MX" altLang="es-MX" sz="1100" dirty="0"/>
          </a:p>
          <a:p>
            <a:pPr marL="0" marR="0" lvl="0" indent="0" fontAlgn="base">
              <a:lnSpc>
                <a:spcPct val="100000"/>
              </a:lnSpc>
              <a:spcBef>
                <a:spcPct val="0"/>
              </a:spcBef>
              <a:spcAft>
                <a:spcPct val="0"/>
              </a:spcAft>
              <a:buClrTx/>
              <a:buSzTx/>
              <a:buFontTx/>
              <a:buNone/>
              <a:tabLst/>
            </a:pPr>
            <a:r>
              <a:rPr lang="es-MX" altLang="es-MX" sz="1100" dirty="0" err="1"/>
              <a:t>Predict</a:t>
            </a:r>
            <a:r>
              <a:rPr lang="es-MX" altLang="es-MX" sz="1100" dirty="0"/>
              <a:t> </a:t>
            </a:r>
            <a:r>
              <a:rPr lang="es-MX" altLang="es-MX" sz="1100" dirty="0" err="1"/>
              <a:t>whether</a:t>
            </a:r>
            <a:r>
              <a:rPr lang="es-MX" altLang="es-MX" sz="1100" dirty="0"/>
              <a:t> a </a:t>
            </a:r>
            <a:r>
              <a:rPr lang="es-MX" altLang="es-MX" sz="1100" dirty="0" err="1"/>
              <a:t>room</a:t>
            </a:r>
            <a:r>
              <a:rPr lang="es-MX" altLang="es-MX" sz="1100" dirty="0"/>
              <a:t> </a:t>
            </a:r>
            <a:r>
              <a:rPr lang="es-MX" altLang="es-MX" sz="1100" dirty="0" err="1"/>
              <a:t>is</a:t>
            </a:r>
            <a:r>
              <a:rPr lang="es-MX" altLang="es-MX" sz="1100" dirty="0"/>
              <a:t> </a:t>
            </a:r>
            <a:r>
              <a:rPr lang="es-MX" altLang="es-MX" sz="1100" dirty="0" err="1"/>
              <a:t>currently</a:t>
            </a:r>
            <a:r>
              <a:rPr lang="es-MX" altLang="es-MX" sz="1100" dirty="0"/>
              <a:t> </a:t>
            </a:r>
            <a:r>
              <a:rPr lang="es-MX" altLang="es-MX" sz="1100" dirty="0" err="1"/>
              <a:t>Occupied</a:t>
            </a:r>
            <a:r>
              <a:rPr lang="es-MX" altLang="es-MX" sz="1100" dirty="0"/>
              <a:t> </a:t>
            </a:r>
            <a:r>
              <a:rPr lang="es-MX" altLang="es-MX" sz="1100" dirty="0" err="1"/>
              <a:t>or</a:t>
            </a:r>
            <a:r>
              <a:rPr lang="es-MX" altLang="es-MX" sz="1100" dirty="0"/>
              <a:t> </a:t>
            </a:r>
            <a:r>
              <a:rPr lang="es-MX" altLang="es-MX" sz="1100" dirty="0" err="1"/>
              <a:t>Empty</a:t>
            </a:r>
            <a:r>
              <a:rPr lang="es-MX" altLang="es-MX" sz="1100" dirty="0"/>
              <a:t> </a:t>
            </a:r>
            <a:r>
              <a:rPr lang="es-MX" altLang="es-MX" sz="1100" dirty="0" err="1"/>
              <a:t>using</a:t>
            </a:r>
            <a:r>
              <a:rPr lang="es-MX" altLang="es-MX" sz="1100" dirty="0"/>
              <a:t> a </a:t>
            </a:r>
            <a:r>
              <a:rPr lang="es-MX" altLang="es-MX" sz="1100" dirty="0" err="1"/>
              <a:t>multi</a:t>
            </a:r>
            <a:r>
              <a:rPr lang="es-MX" altLang="es-MX" sz="1100" dirty="0"/>
              <a:t>-sensor </a:t>
            </a:r>
            <a:r>
              <a:rPr lang="es-MX" altLang="es-MX" sz="1100" dirty="0" err="1"/>
              <a:t>IoT</a:t>
            </a:r>
            <a:r>
              <a:rPr lang="es-MX" altLang="es-MX" sz="1100" dirty="0"/>
              <a:t> </a:t>
            </a:r>
            <a:r>
              <a:rPr lang="es-MX" altLang="es-MX" sz="1100" dirty="0" err="1" smtClean="0"/>
              <a:t>dataset</a:t>
            </a:r>
            <a:r>
              <a:rPr lang="es-MX" altLang="es-MX" sz="1100" dirty="0" smtClean="0"/>
              <a:t>.</a:t>
            </a:r>
          </a:p>
          <a:p>
            <a:pPr marL="0" marR="0" lvl="0" indent="0" fontAlgn="base">
              <a:lnSpc>
                <a:spcPct val="100000"/>
              </a:lnSpc>
              <a:spcBef>
                <a:spcPct val="0"/>
              </a:spcBef>
              <a:spcAft>
                <a:spcPct val="0"/>
              </a:spcAft>
              <a:buClrTx/>
              <a:buSzTx/>
              <a:buFontTx/>
              <a:buNone/>
              <a:tabLst/>
            </a:pPr>
            <a:r>
              <a:rPr lang="es-MX" altLang="es-MX" sz="1100" dirty="0" smtClean="0"/>
              <a:t>Sensor Inputs</a:t>
            </a:r>
            <a:endParaRPr lang="es-MX" altLang="es-MX" sz="1100" dirty="0"/>
          </a:p>
          <a:p>
            <a:pPr lvl="1" fontAlgn="base">
              <a:spcBef>
                <a:spcPct val="0"/>
              </a:spcBef>
              <a:spcAft>
                <a:spcPct val="0"/>
              </a:spcAft>
              <a:buFontTx/>
              <a:buChar char="•"/>
            </a:pPr>
            <a:r>
              <a:rPr lang="es-MX" altLang="es-MX" sz="1100" dirty="0" err="1"/>
              <a:t>Temperature</a:t>
            </a:r>
            <a:endParaRPr lang="es-MX" altLang="es-MX" sz="1100" dirty="0"/>
          </a:p>
          <a:p>
            <a:pPr lvl="1" fontAlgn="base">
              <a:spcBef>
                <a:spcPct val="0"/>
              </a:spcBef>
              <a:spcAft>
                <a:spcPct val="0"/>
              </a:spcAft>
              <a:buFontTx/>
              <a:buChar char="•"/>
            </a:pPr>
            <a:r>
              <a:rPr lang="es-MX" altLang="es-MX" sz="1100" dirty="0" err="1"/>
              <a:t>Humidity</a:t>
            </a:r>
            <a:endParaRPr lang="es-MX" altLang="es-MX" sz="1100" dirty="0"/>
          </a:p>
          <a:p>
            <a:pPr lvl="1" fontAlgn="base">
              <a:spcBef>
                <a:spcPct val="0"/>
              </a:spcBef>
              <a:spcAft>
                <a:spcPct val="0"/>
              </a:spcAft>
              <a:buFontTx/>
              <a:buChar char="•"/>
            </a:pPr>
            <a:r>
              <a:rPr lang="es-MX" altLang="es-MX" sz="1100" dirty="0"/>
              <a:t>CO₂ </a:t>
            </a:r>
            <a:r>
              <a:rPr lang="es-MX" altLang="es-MX" sz="1100" dirty="0" err="1"/>
              <a:t>concentration</a:t>
            </a:r>
            <a:endParaRPr lang="es-MX" altLang="es-MX" sz="1100" dirty="0"/>
          </a:p>
          <a:p>
            <a:pPr lvl="1" fontAlgn="base">
              <a:spcBef>
                <a:spcPct val="0"/>
              </a:spcBef>
              <a:spcAft>
                <a:spcPct val="0"/>
              </a:spcAft>
              <a:buFontTx/>
              <a:buChar char="•"/>
            </a:pPr>
            <a:r>
              <a:rPr lang="es-MX" altLang="es-MX" sz="1100" dirty="0"/>
              <a:t>Light (lux)</a:t>
            </a:r>
          </a:p>
          <a:p>
            <a:pPr lvl="1" fontAlgn="base">
              <a:spcBef>
                <a:spcPct val="0"/>
              </a:spcBef>
              <a:spcAft>
                <a:spcPct val="0"/>
              </a:spcAft>
              <a:buFontTx/>
              <a:buChar char="•"/>
            </a:pPr>
            <a:r>
              <a:rPr lang="es-MX" altLang="es-MX" sz="1100" dirty="0" err="1"/>
              <a:t>Sound</a:t>
            </a:r>
            <a:r>
              <a:rPr lang="es-MX" altLang="es-MX" sz="1100" dirty="0"/>
              <a:t> (dB)</a:t>
            </a:r>
          </a:p>
          <a:p>
            <a:pPr lvl="1" fontAlgn="base">
              <a:spcBef>
                <a:spcPct val="0"/>
              </a:spcBef>
              <a:spcAft>
                <a:spcPct val="0"/>
              </a:spcAft>
              <a:buFontTx/>
              <a:buChar char="•"/>
            </a:pPr>
            <a:r>
              <a:rPr lang="es-MX" altLang="es-MX" sz="1100" dirty="0" err="1"/>
              <a:t>Motion</a:t>
            </a:r>
            <a:r>
              <a:rPr lang="es-MX" altLang="es-MX" sz="1100" dirty="0"/>
              <a:t> (0/1)</a:t>
            </a:r>
          </a:p>
          <a:p>
            <a:pPr marL="0" marR="0" lvl="0" indent="0" fontAlgn="base">
              <a:lnSpc>
                <a:spcPct val="100000"/>
              </a:lnSpc>
              <a:spcBef>
                <a:spcPct val="0"/>
              </a:spcBef>
              <a:spcAft>
                <a:spcPct val="0"/>
              </a:spcAft>
              <a:buClrTx/>
              <a:buSzTx/>
              <a:buFontTx/>
              <a:buNone/>
              <a:tabLst/>
            </a:pPr>
            <a:endParaRPr lang="es-MX" altLang="es-MX" sz="1100" dirty="0" smtClean="0"/>
          </a:p>
          <a:p>
            <a:pPr marL="0" marR="0" lvl="0" indent="0" fontAlgn="base">
              <a:lnSpc>
                <a:spcPct val="100000"/>
              </a:lnSpc>
              <a:spcBef>
                <a:spcPct val="0"/>
              </a:spcBef>
              <a:spcAft>
                <a:spcPct val="0"/>
              </a:spcAft>
              <a:buClrTx/>
              <a:buSzTx/>
              <a:buFontTx/>
              <a:buNone/>
              <a:tabLst/>
            </a:pPr>
            <a:r>
              <a:rPr lang="es-MX" altLang="es-MX" sz="1100" dirty="0" err="1" smtClean="0"/>
              <a:t>Modeling</a:t>
            </a:r>
            <a:r>
              <a:rPr lang="es-MX" altLang="es-MX" sz="1100" dirty="0" smtClean="0"/>
              <a:t> </a:t>
            </a:r>
            <a:r>
              <a:rPr lang="es-MX" altLang="es-MX" sz="1100" dirty="0" err="1"/>
              <a:t>Techniques</a:t>
            </a:r>
            <a:endParaRPr lang="es-MX" altLang="es-MX" sz="1100" dirty="0"/>
          </a:p>
          <a:p>
            <a:pPr lvl="1" fontAlgn="base">
              <a:spcBef>
                <a:spcPct val="0"/>
              </a:spcBef>
              <a:spcAft>
                <a:spcPct val="0"/>
              </a:spcAft>
              <a:buFontTx/>
              <a:buChar char="•"/>
            </a:pPr>
            <a:r>
              <a:rPr lang="es-MX" altLang="es-MX" sz="1100" dirty="0" err="1"/>
              <a:t>RandomForestClassifier</a:t>
            </a:r>
            <a:r>
              <a:rPr lang="es-MX" altLang="es-MX" sz="1100" dirty="0"/>
              <a:t> (100 </a:t>
            </a:r>
            <a:r>
              <a:rPr lang="es-MX" altLang="es-MX" sz="1100" dirty="0" err="1"/>
              <a:t>trees</a:t>
            </a:r>
            <a:r>
              <a:rPr lang="es-MX" altLang="es-MX" sz="1100" dirty="0"/>
              <a:t>)</a:t>
            </a:r>
          </a:p>
          <a:p>
            <a:pPr lvl="1" fontAlgn="base">
              <a:spcBef>
                <a:spcPct val="0"/>
              </a:spcBef>
              <a:spcAft>
                <a:spcPct val="0"/>
              </a:spcAft>
              <a:buFontTx/>
              <a:buChar char="•"/>
            </a:pPr>
            <a:r>
              <a:rPr lang="es-MX" altLang="es-MX" sz="1100" dirty="0"/>
              <a:t>Train/Test </a:t>
            </a:r>
            <a:r>
              <a:rPr lang="es-MX" altLang="es-MX" sz="1100" dirty="0" err="1"/>
              <a:t>split</a:t>
            </a:r>
            <a:r>
              <a:rPr lang="es-MX" altLang="es-MX" sz="1100" dirty="0"/>
              <a:t>: 80/20</a:t>
            </a:r>
          </a:p>
          <a:p>
            <a:pPr lvl="1" fontAlgn="base">
              <a:spcBef>
                <a:spcPct val="0"/>
              </a:spcBef>
              <a:spcAft>
                <a:spcPct val="0"/>
              </a:spcAft>
              <a:buFontTx/>
              <a:buChar char="•"/>
            </a:pPr>
            <a:r>
              <a:rPr lang="es-MX" altLang="es-MX" sz="1100" dirty="0" err="1"/>
              <a:t>Feature</a:t>
            </a:r>
            <a:r>
              <a:rPr lang="es-MX" altLang="es-MX" sz="1100" dirty="0"/>
              <a:t> </a:t>
            </a:r>
            <a:r>
              <a:rPr lang="es-MX" altLang="es-MX" sz="1100" dirty="0" err="1"/>
              <a:t>importance</a:t>
            </a:r>
            <a:r>
              <a:rPr lang="es-MX" altLang="es-MX" sz="1100" dirty="0"/>
              <a:t> and </a:t>
            </a:r>
            <a:r>
              <a:rPr lang="es-MX" altLang="es-MX" sz="1100" dirty="0" err="1"/>
              <a:t>correlation</a:t>
            </a:r>
            <a:r>
              <a:rPr lang="es-MX" altLang="es-MX" sz="1100" dirty="0"/>
              <a:t> </a:t>
            </a:r>
            <a:r>
              <a:rPr lang="es-MX" altLang="es-MX" sz="1100" dirty="0" err="1"/>
              <a:t>analysis</a:t>
            </a:r>
            <a:endParaRPr lang="es-MX" altLang="es-MX" sz="1100" dirty="0"/>
          </a:p>
          <a:p>
            <a:pPr marL="0" marR="0" lvl="0" indent="0" fontAlgn="base">
              <a:lnSpc>
                <a:spcPct val="100000"/>
              </a:lnSpc>
              <a:spcBef>
                <a:spcPct val="0"/>
              </a:spcBef>
              <a:spcAft>
                <a:spcPct val="0"/>
              </a:spcAft>
              <a:buClrTx/>
              <a:buSzTx/>
              <a:buFontTx/>
              <a:buNone/>
              <a:tabLst/>
            </a:pPr>
            <a:r>
              <a:rPr lang="es-MX" altLang="es-MX" sz="1100" dirty="0" err="1"/>
              <a:t>Dataset</a:t>
            </a:r>
            <a:r>
              <a:rPr lang="es-MX" altLang="es-MX" sz="1100" dirty="0"/>
              <a:t> </a:t>
            </a:r>
            <a:r>
              <a:rPr lang="es-MX" altLang="es-MX" sz="1100" dirty="0" err="1"/>
              <a:t>Characteristics</a:t>
            </a:r>
            <a:endParaRPr lang="es-MX" altLang="es-MX" sz="1100" dirty="0"/>
          </a:p>
          <a:p>
            <a:pPr lvl="1" fontAlgn="base">
              <a:spcBef>
                <a:spcPct val="0"/>
              </a:spcBef>
              <a:spcAft>
                <a:spcPct val="0"/>
              </a:spcAft>
              <a:buFontTx/>
              <a:buChar char="•"/>
            </a:pPr>
            <a:r>
              <a:rPr lang="es-MX" altLang="es-MX" sz="1100" dirty="0"/>
              <a:t>500 </a:t>
            </a:r>
            <a:r>
              <a:rPr lang="es-MX" altLang="es-MX" sz="1100" dirty="0" err="1"/>
              <a:t>samples</a:t>
            </a:r>
            <a:r>
              <a:rPr lang="es-MX" altLang="es-MX" sz="1100" dirty="0"/>
              <a:t> </a:t>
            </a:r>
            <a:r>
              <a:rPr lang="es-MX" altLang="es-MX" sz="1100" dirty="0" err="1"/>
              <a:t>generated</a:t>
            </a:r>
            <a:r>
              <a:rPr lang="es-MX" altLang="es-MX" sz="1100" dirty="0"/>
              <a:t> </a:t>
            </a:r>
            <a:r>
              <a:rPr lang="es-MX" altLang="es-MX" sz="1100" dirty="0" err="1"/>
              <a:t>every</a:t>
            </a:r>
            <a:r>
              <a:rPr lang="es-MX" altLang="es-MX" sz="1100" dirty="0"/>
              <a:t> 5 </a:t>
            </a:r>
            <a:r>
              <a:rPr lang="es-MX" altLang="es-MX" sz="1100" dirty="0" smtClean="0"/>
              <a:t>minutes.</a:t>
            </a:r>
            <a:endParaRPr lang="es-MX" altLang="es-MX" sz="1100" dirty="0"/>
          </a:p>
          <a:p>
            <a:pPr lvl="1" fontAlgn="base">
              <a:spcBef>
                <a:spcPct val="0"/>
              </a:spcBef>
              <a:spcAft>
                <a:spcPct val="0"/>
              </a:spcAft>
              <a:buFontTx/>
              <a:buChar char="•"/>
            </a:pPr>
            <a:r>
              <a:rPr lang="es-MX" altLang="es-MX" sz="1100" dirty="0" err="1"/>
              <a:t>Multi-room</a:t>
            </a:r>
            <a:r>
              <a:rPr lang="es-MX" altLang="es-MX" sz="1100" dirty="0"/>
              <a:t> </a:t>
            </a:r>
            <a:r>
              <a:rPr lang="es-MX" altLang="es-MX" sz="1100" dirty="0" err="1"/>
              <a:t>simulation</a:t>
            </a:r>
            <a:r>
              <a:rPr lang="es-MX" altLang="es-MX" sz="1100" dirty="0"/>
              <a:t> (</a:t>
            </a:r>
            <a:r>
              <a:rPr lang="es-MX" altLang="es-MX" sz="1100" dirty="0" err="1"/>
              <a:t>Room</a:t>
            </a:r>
            <a:r>
              <a:rPr lang="es-MX" altLang="es-MX" sz="1100" dirty="0"/>
              <a:t> A/B/C).</a:t>
            </a:r>
          </a:p>
          <a:p>
            <a:pPr marL="0" marR="0" lvl="0" indent="0" fontAlgn="base">
              <a:lnSpc>
                <a:spcPct val="100000"/>
              </a:lnSpc>
              <a:spcBef>
                <a:spcPct val="0"/>
              </a:spcBef>
              <a:spcAft>
                <a:spcPct val="0"/>
              </a:spcAft>
              <a:buClrTx/>
              <a:buSzTx/>
              <a:buFontTx/>
              <a:buChar char="•"/>
              <a:tabLst/>
            </a:pPr>
            <a:r>
              <a:rPr lang="es-MX" altLang="es-MX" sz="1100" dirty="0" err="1"/>
              <a:t>Multiple</a:t>
            </a:r>
            <a:r>
              <a:rPr lang="es-MX" altLang="es-MX" sz="1100" dirty="0"/>
              <a:t> </a:t>
            </a:r>
            <a:r>
              <a:rPr lang="es-MX" altLang="es-MX" sz="1100" dirty="0" err="1"/>
              <a:t>visualizations</a:t>
            </a:r>
            <a:r>
              <a:rPr lang="es-MX" altLang="es-MX" sz="1100" dirty="0"/>
              <a:t>:</a:t>
            </a:r>
          </a:p>
          <a:p>
            <a:pPr marL="457200" marR="0" lvl="1" indent="0" fontAlgn="base">
              <a:lnSpc>
                <a:spcPct val="100000"/>
              </a:lnSpc>
              <a:spcBef>
                <a:spcPct val="0"/>
              </a:spcBef>
              <a:spcAft>
                <a:spcPct val="0"/>
              </a:spcAft>
              <a:buClrTx/>
              <a:buSzTx/>
              <a:buFontTx/>
              <a:buChar char="•"/>
              <a:tabLst/>
            </a:pPr>
            <a:r>
              <a:rPr lang="es-MX" altLang="es-MX" sz="1100" dirty="0"/>
              <a:t>Light vs </a:t>
            </a:r>
            <a:r>
              <a:rPr lang="es-MX" altLang="es-MX" sz="1100" dirty="0" err="1"/>
              <a:t>Occupancy</a:t>
            </a:r>
            <a:r>
              <a:rPr lang="es-MX" altLang="es-MX" sz="1100" dirty="0"/>
              <a:t> (Page 4)</a:t>
            </a:r>
          </a:p>
          <a:p>
            <a:pPr marL="457200" marR="0" lvl="1" indent="0" fontAlgn="base">
              <a:lnSpc>
                <a:spcPct val="100000"/>
              </a:lnSpc>
              <a:spcBef>
                <a:spcPct val="0"/>
              </a:spcBef>
              <a:spcAft>
                <a:spcPct val="0"/>
              </a:spcAft>
              <a:buClrTx/>
              <a:buSzTx/>
              <a:buFontTx/>
              <a:buChar char="•"/>
              <a:tabLst/>
            </a:pPr>
            <a:r>
              <a:rPr lang="es-MX" altLang="es-MX" sz="1100" dirty="0"/>
              <a:t>CO₂ vs </a:t>
            </a:r>
            <a:r>
              <a:rPr lang="es-MX" altLang="es-MX" sz="1100" dirty="0" err="1"/>
              <a:t>Occupancy</a:t>
            </a:r>
            <a:r>
              <a:rPr lang="es-MX" altLang="es-MX" sz="1100" dirty="0"/>
              <a:t> (Page 4)</a:t>
            </a:r>
          </a:p>
          <a:p>
            <a:pPr marL="457200" marR="0" lvl="1" indent="0" fontAlgn="base">
              <a:lnSpc>
                <a:spcPct val="100000"/>
              </a:lnSpc>
              <a:spcBef>
                <a:spcPct val="0"/>
              </a:spcBef>
              <a:spcAft>
                <a:spcPct val="0"/>
              </a:spcAft>
              <a:buClrTx/>
              <a:buSzTx/>
              <a:buFontTx/>
              <a:buChar char="•"/>
              <a:tabLst/>
            </a:pPr>
            <a:r>
              <a:rPr lang="es-MX" altLang="es-MX" sz="1100" dirty="0" err="1"/>
              <a:t>Correlation</a:t>
            </a:r>
            <a:r>
              <a:rPr lang="es-MX" altLang="es-MX" sz="1100" dirty="0"/>
              <a:t> </a:t>
            </a:r>
            <a:r>
              <a:rPr lang="es-MX" altLang="es-MX" sz="1100" dirty="0" err="1"/>
              <a:t>heatmap</a:t>
            </a:r>
            <a:r>
              <a:rPr lang="es-MX" altLang="es-MX" sz="1100" dirty="0"/>
              <a:t> (</a:t>
            </a:r>
            <a:r>
              <a:rPr lang="es-MX" altLang="es-MX" sz="1100" dirty="0" err="1"/>
              <a:t>Pages</a:t>
            </a:r>
            <a:r>
              <a:rPr lang="es-MX" altLang="es-MX" sz="1100" dirty="0"/>
              <a:t> 4–6)</a:t>
            </a:r>
          </a:p>
          <a:p>
            <a:pPr marL="0" marR="0" lvl="0" indent="0" fontAlgn="base">
              <a:lnSpc>
                <a:spcPct val="100000"/>
              </a:lnSpc>
              <a:spcBef>
                <a:spcPct val="0"/>
              </a:spcBef>
              <a:spcAft>
                <a:spcPct val="0"/>
              </a:spcAft>
              <a:buClrTx/>
              <a:buSzTx/>
              <a:buFontTx/>
              <a:buNone/>
              <a:tabLst/>
            </a:pPr>
            <a:r>
              <a:rPr lang="es-MX" altLang="es-MX" sz="1100" dirty="0" err="1"/>
              <a:t>Evaluation</a:t>
            </a:r>
            <a:r>
              <a:rPr lang="es-MX" altLang="es-MX" sz="1100" dirty="0"/>
              <a:t> </a:t>
            </a:r>
          </a:p>
          <a:p>
            <a:pPr lvl="1" fontAlgn="base">
              <a:spcBef>
                <a:spcPct val="0"/>
              </a:spcBef>
              <a:spcAft>
                <a:spcPct val="0"/>
              </a:spcAft>
              <a:buFontTx/>
              <a:buChar char="•"/>
            </a:pPr>
            <a:r>
              <a:rPr lang="es-MX" altLang="es-MX" sz="1100" dirty="0" err="1"/>
              <a:t>Accuracy</a:t>
            </a:r>
            <a:r>
              <a:rPr lang="es-MX" altLang="es-MX" sz="1100" dirty="0"/>
              <a:t>: 1.00</a:t>
            </a:r>
          </a:p>
          <a:p>
            <a:pPr lvl="1" fontAlgn="base">
              <a:spcBef>
                <a:spcPct val="0"/>
              </a:spcBef>
              <a:spcAft>
                <a:spcPct val="0"/>
              </a:spcAft>
              <a:buFontTx/>
              <a:buChar char="•"/>
            </a:pPr>
            <a:r>
              <a:rPr lang="es-MX" altLang="es-MX" sz="1100" dirty="0" err="1"/>
              <a:t>Perfect</a:t>
            </a:r>
            <a:r>
              <a:rPr lang="es-MX" altLang="es-MX" sz="1100" dirty="0"/>
              <a:t> </a:t>
            </a:r>
            <a:r>
              <a:rPr lang="es-MX" altLang="es-MX" sz="1100" dirty="0" err="1"/>
              <a:t>precision</a:t>
            </a:r>
            <a:r>
              <a:rPr lang="es-MX" altLang="es-MX" sz="1100" dirty="0"/>
              <a:t> and </a:t>
            </a:r>
            <a:r>
              <a:rPr lang="es-MX" altLang="es-MX" sz="1100" dirty="0" err="1"/>
              <a:t>recall</a:t>
            </a:r>
            <a:endParaRPr lang="es-MX" altLang="es-MX" sz="1100" dirty="0"/>
          </a:p>
          <a:p>
            <a:pPr lvl="1" fontAlgn="base">
              <a:spcBef>
                <a:spcPct val="0"/>
              </a:spcBef>
              <a:spcAft>
                <a:spcPct val="0"/>
              </a:spcAft>
              <a:buFontTx/>
              <a:buChar char="•"/>
            </a:pPr>
            <a:r>
              <a:rPr lang="es-MX" altLang="es-MX" sz="1100" dirty="0" err="1"/>
              <a:t>Confusion</a:t>
            </a:r>
            <a:r>
              <a:rPr lang="es-MX" altLang="es-MX" sz="1100" dirty="0"/>
              <a:t> </a:t>
            </a:r>
            <a:r>
              <a:rPr lang="es-MX" altLang="es-MX" sz="1100" dirty="0" err="1"/>
              <a:t>matrix</a:t>
            </a:r>
            <a:r>
              <a:rPr lang="es-MX" altLang="es-MX" sz="1100" dirty="0"/>
              <a:t> </a:t>
            </a:r>
            <a:r>
              <a:rPr lang="es-MX" altLang="es-MX" sz="1100" dirty="0" err="1"/>
              <a:t>with</a:t>
            </a:r>
            <a:r>
              <a:rPr lang="es-MX" altLang="es-MX" sz="1100" dirty="0"/>
              <a:t> </a:t>
            </a:r>
            <a:r>
              <a:rPr lang="es-MX" altLang="es-MX" sz="1100" dirty="0" err="1"/>
              <a:t>zero</a:t>
            </a:r>
            <a:r>
              <a:rPr lang="es-MX" altLang="es-MX" sz="1100" dirty="0"/>
              <a:t> </a:t>
            </a:r>
            <a:r>
              <a:rPr lang="es-MX" altLang="es-MX" sz="1100" dirty="0" err="1"/>
              <a:t>errors</a:t>
            </a:r>
            <a:endParaRPr lang="es-MX" altLang="es-MX" sz="1100" dirty="0"/>
          </a:p>
          <a:p>
            <a:pPr marL="0" marR="0" lvl="0" indent="0" fontAlgn="base">
              <a:lnSpc>
                <a:spcPct val="100000"/>
              </a:lnSpc>
              <a:spcBef>
                <a:spcPct val="0"/>
              </a:spcBef>
              <a:spcAft>
                <a:spcPct val="0"/>
              </a:spcAft>
              <a:buClrTx/>
              <a:buSzTx/>
              <a:buFontTx/>
              <a:buNone/>
              <a:tabLst/>
            </a:pPr>
            <a:r>
              <a:rPr lang="es-MX" altLang="es-MX" sz="1100" dirty="0" err="1"/>
              <a:t>Why</a:t>
            </a:r>
            <a:r>
              <a:rPr lang="es-MX" altLang="es-MX" sz="1100" dirty="0"/>
              <a:t> </a:t>
            </a:r>
            <a:r>
              <a:rPr lang="es-MX" altLang="es-MX" sz="1100" dirty="0" err="1"/>
              <a:t>It</a:t>
            </a:r>
            <a:r>
              <a:rPr lang="es-MX" altLang="es-MX" sz="1100" dirty="0"/>
              <a:t> Works </a:t>
            </a:r>
            <a:r>
              <a:rPr lang="es-MX" altLang="es-MX" sz="1100" dirty="0" err="1"/>
              <a:t>Well</a:t>
            </a:r>
            <a:endParaRPr lang="es-MX" altLang="es-MX" sz="1100" dirty="0"/>
          </a:p>
          <a:p>
            <a:pPr lvl="1" fontAlgn="base">
              <a:spcBef>
                <a:spcPct val="0"/>
              </a:spcBef>
              <a:spcAft>
                <a:spcPct val="0"/>
              </a:spcAft>
              <a:buFontTx/>
              <a:buChar char="•"/>
            </a:pPr>
            <a:r>
              <a:rPr lang="es-MX" altLang="es-MX" sz="1100" dirty="0" err="1"/>
              <a:t>Motion</a:t>
            </a:r>
            <a:r>
              <a:rPr lang="es-MX" altLang="es-MX" sz="1100" dirty="0"/>
              <a:t> + CO₂ + Light </a:t>
            </a:r>
            <a:r>
              <a:rPr lang="es-MX" altLang="es-MX" sz="1100" dirty="0" err="1"/>
              <a:t>have</a:t>
            </a:r>
            <a:r>
              <a:rPr lang="es-MX" altLang="es-MX" sz="1100" dirty="0"/>
              <a:t> </a:t>
            </a:r>
            <a:r>
              <a:rPr lang="es-MX" altLang="es-MX" sz="1100" dirty="0" err="1"/>
              <a:t>strong</a:t>
            </a:r>
            <a:r>
              <a:rPr lang="es-MX" altLang="es-MX" sz="1100" dirty="0"/>
              <a:t> </a:t>
            </a:r>
            <a:r>
              <a:rPr lang="es-MX" altLang="es-MX" sz="1100" dirty="0" err="1"/>
              <a:t>predictive</a:t>
            </a:r>
            <a:r>
              <a:rPr lang="es-MX" altLang="es-MX" sz="1100" dirty="0"/>
              <a:t> </a:t>
            </a:r>
            <a:r>
              <a:rPr lang="es-MX" altLang="es-MX" sz="1100" dirty="0" err="1"/>
              <a:t>power</a:t>
            </a:r>
            <a:endParaRPr lang="es-MX" altLang="es-MX" sz="1100" dirty="0"/>
          </a:p>
          <a:p>
            <a:pPr lvl="1" fontAlgn="base">
              <a:spcBef>
                <a:spcPct val="0"/>
              </a:spcBef>
              <a:spcAft>
                <a:spcPct val="0"/>
              </a:spcAft>
              <a:buFontTx/>
              <a:buChar char="•"/>
            </a:pPr>
            <a:r>
              <a:rPr lang="es-MX" altLang="es-MX" sz="1100" dirty="0" err="1"/>
              <a:t>Indoor</a:t>
            </a:r>
            <a:r>
              <a:rPr lang="es-MX" altLang="es-MX" sz="1100" dirty="0"/>
              <a:t> </a:t>
            </a:r>
            <a:r>
              <a:rPr lang="es-MX" altLang="es-MX" sz="1100" dirty="0" err="1"/>
              <a:t>climate</a:t>
            </a:r>
            <a:r>
              <a:rPr lang="es-MX" altLang="es-MX" sz="1100" dirty="0"/>
              <a:t> </a:t>
            </a:r>
            <a:r>
              <a:rPr lang="es-MX" altLang="es-MX" sz="1100" dirty="0" err="1"/>
              <a:t>changes</a:t>
            </a:r>
            <a:r>
              <a:rPr lang="es-MX" altLang="es-MX" sz="1100" dirty="0"/>
              <a:t> </a:t>
            </a:r>
            <a:r>
              <a:rPr lang="es-MX" altLang="es-MX" sz="1100" dirty="0" err="1"/>
              <a:t>correlate</a:t>
            </a:r>
            <a:r>
              <a:rPr lang="es-MX" altLang="es-MX" sz="1100" dirty="0"/>
              <a:t> </a:t>
            </a:r>
            <a:r>
              <a:rPr lang="es-MX" altLang="es-MX" sz="1100" dirty="0" err="1"/>
              <a:t>with</a:t>
            </a:r>
            <a:r>
              <a:rPr lang="es-MX" altLang="es-MX" sz="1100" dirty="0"/>
              <a:t> human </a:t>
            </a:r>
            <a:r>
              <a:rPr lang="es-MX" altLang="es-MX" sz="1100" dirty="0" err="1"/>
              <a:t>presence</a:t>
            </a:r>
            <a:endParaRPr lang="es-MX" altLang="es-MX" sz="1100" dirty="0"/>
          </a:p>
          <a:p>
            <a:pPr marL="0" marR="0" lvl="0" indent="0" fontAlgn="base">
              <a:lnSpc>
                <a:spcPct val="100000"/>
              </a:lnSpc>
              <a:spcBef>
                <a:spcPct val="0"/>
              </a:spcBef>
              <a:spcAft>
                <a:spcPct val="0"/>
              </a:spcAft>
              <a:buClrTx/>
              <a:buSzTx/>
              <a:buFontTx/>
              <a:buNone/>
              <a:tabLst/>
            </a:pPr>
            <a:r>
              <a:rPr lang="es-MX" altLang="es-MX" sz="1100" dirty="0"/>
              <a:t>Live Output </a:t>
            </a:r>
            <a:r>
              <a:rPr lang="es-MX" altLang="es-MX" sz="1100" dirty="0" err="1"/>
              <a:t>for</a:t>
            </a:r>
            <a:r>
              <a:rPr lang="es-MX" altLang="es-MX" sz="1100" dirty="0"/>
              <a:t> </a:t>
            </a:r>
            <a:r>
              <a:rPr lang="es-MX" altLang="es-MX" sz="1100" dirty="0" err="1"/>
              <a:t>Automation</a:t>
            </a:r>
            <a:endParaRPr lang="es-MX" altLang="es-MX" sz="1100" dirty="0"/>
          </a:p>
          <a:p>
            <a:pPr lvl="1" fontAlgn="base">
              <a:spcBef>
                <a:spcPct val="0"/>
              </a:spcBef>
              <a:spcAft>
                <a:spcPct val="0"/>
              </a:spcAft>
              <a:buFontTx/>
              <a:buChar char="•"/>
            </a:pPr>
            <a:r>
              <a:rPr lang="es-MX" altLang="es-MX" sz="1100" dirty="0"/>
              <a:t>0 = </a:t>
            </a:r>
            <a:r>
              <a:rPr lang="es-MX" altLang="es-MX" sz="1100" dirty="0" err="1"/>
              <a:t>Empty</a:t>
            </a:r>
            <a:r>
              <a:rPr lang="es-MX" altLang="es-MX" sz="1100" dirty="0"/>
              <a:t> → </a:t>
            </a:r>
            <a:r>
              <a:rPr lang="es-MX" altLang="es-MX" sz="1100" dirty="0" err="1"/>
              <a:t>Turn</a:t>
            </a:r>
            <a:r>
              <a:rPr lang="es-MX" altLang="es-MX" sz="1100" dirty="0"/>
              <a:t> OFF HVAC/</a:t>
            </a:r>
            <a:r>
              <a:rPr lang="es-MX" altLang="es-MX" sz="1100" dirty="0" err="1"/>
              <a:t>Lights</a:t>
            </a:r>
            <a:endParaRPr lang="es-MX" altLang="es-MX" sz="1100" dirty="0"/>
          </a:p>
          <a:p>
            <a:pPr lvl="1" fontAlgn="base">
              <a:spcBef>
                <a:spcPct val="0"/>
              </a:spcBef>
              <a:spcAft>
                <a:spcPct val="0"/>
              </a:spcAft>
              <a:buFontTx/>
              <a:buChar char="•"/>
            </a:pPr>
            <a:r>
              <a:rPr lang="es-MX" altLang="es-MX" sz="1100" dirty="0"/>
              <a:t>1 = </a:t>
            </a:r>
            <a:r>
              <a:rPr lang="es-MX" altLang="es-MX" sz="1100" dirty="0" err="1"/>
              <a:t>Occupied</a:t>
            </a:r>
            <a:r>
              <a:rPr lang="es-MX" altLang="es-MX" sz="1100" dirty="0"/>
              <a:t> → </a:t>
            </a:r>
            <a:r>
              <a:rPr lang="es-MX" altLang="es-MX" sz="1100" dirty="0" err="1"/>
              <a:t>Keep</a:t>
            </a:r>
            <a:r>
              <a:rPr lang="es-MX" altLang="es-MX" sz="1100" dirty="0"/>
              <a:t> ON</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s-MX" altLang="es-MX"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14123783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37606" y="260623"/>
            <a:ext cx="10515600" cy="627652"/>
          </a:xfrm>
        </p:spPr>
        <p:txBody>
          <a:bodyPr>
            <a:normAutofit fontScale="90000"/>
          </a:bodyPr>
          <a:lstStyle/>
          <a:p>
            <a:pPr algn="ctr"/>
            <a:r>
              <a:rPr lang="en-US" sz="2000" dirty="0"/>
              <a:t>AI / ML Models Used in the Smart Energy Platform</a:t>
            </a:r>
            <a:br>
              <a:rPr lang="en-US" sz="2000" dirty="0"/>
            </a:br>
            <a:r>
              <a:rPr lang="en-US" sz="2000" dirty="0"/>
              <a:t>MODEL </a:t>
            </a:r>
            <a:r>
              <a:rPr lang="en-US" sz="2000" dirty="0" smtClean="0"/>
              <a:t>3 </a:t>
            </a:r>
            <a:r>
              <a:rPr lang="en-US" sz="2000" dirty="0"/>
              <a:t>— Cost Optimization Classifier</a:t>
            </a:r>
            <a:endParaRPr lang="es-MX" sz="2000" dirty="0"/>
          </a:p>
        </p:txBody>
      </p:sp>
      <p:sp>
        <p:nvSpPr>
          <p:cNvPr id="7" name="Rectángulo 6"/>
          <p:cNvSpPr/>
          <p:nvPr/>
        </p:nvSpPr>
        <p:spPr>
          <a:xfrm>
            <a:off x="376645" y="856358"/>
            <a:ext cx="9986555" cy="1384995"/>
          </a:xfrm>
          <a:prstGeom prst="rect">
            <a:avLst/>
          </a:prstGeom>
        </p:spPr>
        <p:txBody>
          <a:bodyPr wrap="square">
            <a:spAutoFit/>
          </a:bodyPr>
          <a:lstStyle/>
          <a:p>
            <a:endParaRPr lang="en-US" sz="1100" b="1" dirty="0" smtClean="0"/>
          </a:p>
          <a:p>
            <a:endParaRPr lang="en-US" sz="1100" b="1" dirty="0"/>
          </a:p>
          <a:p>
            <a:endParaRPr lang="en-US" sz="1100" b="1" dirty="0" smtClean="0"/>
          </a:p>
          <a:p>
            <a:endParaRPr lang="en-US" sz="1100" b="1" dirty="0"/>
          </a:p>
          <a:p>
            <a:endParaRPr lang="en-US" sz="1100" b="1" dirty="0"/>
          </a:p>
          <a:p>
            <a:endParaRPr lang="en-US" sz="1100" dirty="0"/>
          </a:p>
          <a:p>
            <a:endParaRPr lang="en-US" dirty="0"/>
          </a:p>
        </p:txBody>
      </p:sp>
      <p:sp>
        <p:nvSpPr>
          <p:cNvPr id="3" name="Rectángulo 2"/>
          <p:cNvSpPr/>
          <p:nvPr/>
        </p:nvSpPr>
        <p:spPr>
          <a:xfrm>
            <a:off x="1045029" y="1357261"/>
            <a:ext cx="6096000" cy="4493538"/>
          </a:xfrm>
          <a:prstGeom prst="rect">
            <a:avLst/>
          </a:prstGeom>
        </p:spPr>
        <p:txBody>
          <a:bodyPr>
            <a:spAutoFit/>
          </a:bodyPr>
          <a:lstStyle/>
          <a:p>
            <a:r>
              <a:rPr lang="es-MX" sz="1100" b="1" dirty="0" err="1"/>
              <a:t>Purpose</a:t>
            </a:r>
            <a:endParaRPr lang="es-MX" sz="1100" b="1" dirty="0"/>
          </a:p>
          <a:p>
            <a:r>
              <a:rPr lang="es-MX" sz="1100" b="1" dirty="0" err="1"/>
              <a:t>Classify</a:t>
            </a:r>
            <a:r>
              <a:rPr lang="es-MX" sz="1100" b="1" dirty="0"/>
              <a:t> </a:t>
            </a:r>
            <a:r>
              <a:rPr lang="es-MX" sz="1100" b="1" dirty="0" err="1"/>
              <a:t>energy</a:t>
            </a:r>
            <a:r>
              <a:rPr lang="es-MX" sz="1100" b="1" dirty="0"/>
              <a:t> </a:t>
            </a:r>
            <a:r>
              <a:rPr lang="es-MX" sz="1100" b="1" dirty="0" err="1"/>
              <a:t>consumption</a:t>
            </a:r>
            <a:r>
              <a:rPr lang="es-MX" sz="1100" b="1" dirty="0"/>
              <a:t> </a:t>
            </a:r>
            <a:r>
              <a:rPr lang="es-MX" sz="1100" b="1" dirty="0" err="1"/>
              <a:t>states</a:t>
            </a:r>
            <a:r>
              <a:rPr lang="es-MX" sz="1100" b="1" dirty="0"/>
              <a:t> as:</a:t>
            </a:r>
          </a:p>
          <a:p>
            <a:pPr lvl="1">
              <a:buFont typeface="Arial" panose="020B0604020202020204" pitchFamily="34" charset="0"/>
              <a:buChar char="•"/>
            </a:pPr>
            <a:r>
              <a:rPr lang="es-MX" sz="1100" dirty="0"/>
              <a:t>Normal</a:t>
            </a:r>
          </a:p>
          <a:p>
            <a:pPr lvl="1">
              <a:buFont typeface="Arial" panose="020B0604020202020204" pitchFamily="34" charset="0"/>
              <a:buChar char="•"/>
            </a:pPr>
            <a:r>
              <a:rPr lang="es-MX" sz="1100" dirty="0" err="1"/>
              <a:t>Abnormal</a:t>
            </a:r>
            <a:r>
              <a:rPr lang="es-MX" sz="1100" dirty="0"/>
              <a:t> / High </a:t>
            </a:r>
            <a:r>
              <a:rPr lang="es-MX" sz="1100" dirty="0" err="1" smtClean="0"/>
              <a:t>Cost</a:t>
            </a:r>
            <a:endParaRPr lang="es-MX" sz="1100" dirty="0" smtClean="0"/>
          </a:p>
          <a:p>
            <a:pPr lvl="1">
              <a:buFont typeface="Arial" panose="020B0604020202020204" pitchFamily="34" charset="0"/>
              <a:buChar char="•"/>
            </a:pPr>
            <a:endParaRPr lang="es-MX" sz="1100" dirty="0"/>
          </a:p>
          <a:p>
            <a:r>
              <a:rPr lang="es-MX" sz="1100" b="1" dirty="0" err="1"/>
              <a:t>Critical</a:t>
            </a:r>
            <a:r>
              <a:rPr lang="es-MX" sz="1100" b="1" dirty="0"/>
              <a:t> </a:t>
            </a:r>
            <a:r>
              <a:rPr lang="es-MX" sz="1100" b="1" dirty="0" err="1"/>
              <a:t>for</a:t>
            </a:r>
            <a:r>
              <a:rPr lang="es-MX" sz="1100" b="1" dirty="0"/>
              <a:t> </a:t>
            </a:r>
            <a:r>
              <a:rPr lang="es-MX" sz="1100" b="1" dirty="0" err="1"/>
              <a:t>alerts</a:t>
            </a:r>
            <a:r>
              <a:rPr lang="es-MX" sz="1100" b="1" dirty="0"/>
              <a:t> and </a:t>
            </a:r>
            <a:r>
              <a:rPr lang="es-MX" sz="1100" b="1" dirty="0" err="1"/>
              <a:t>cost-saving</a:t>
            </a:r>
            <a:r>
              <a:rPr lang="es-MX" sz="1100" b="1" dirty="0"/>
              <a:t> </a:t>
            </a:r>
            <a:r>
              <a:rPr lang="es-MX" sz="1100" b="1" dirty="0" err="1"/>
              <a:t>recommendations</a:t>
            </a:r>
            <a:r>
              <a:rPr lang="es-MX" sz="1100" b="1" dirty="0"/>
              <a:t>.</a:t>
            </a:r>
          </a:p>
          <a:p>
            <a:r>
              <a:rPr lang="es-MX" sz="1100" b="1" dirty="0" err="1" smtClean="0"/>
              <a:t>Features</a:t>
            </a:r>
            <a:endParaRPr lang="es-MX" sz="1100" b="1" dirty="0"/>
          </a:p>
          <a:p>
            <a:pPr lvl="1">
              <a:buFont typeface="Arial" panose="020B0604020202020204" pitchFamily="34" charset="0"/>
              <a:buChar char="•"/>
            </a:pPr>
            <a:r>
              <a:rPr lang="es-MX" sz="1100" dirty="0" err="1"/>
              <a:t>energy_usage</a:t>
            </a:r>
            <a:endParaRPr lang="es-MX" sz="1100" dirty="0"/>
          </a:p>
          <a:p>
            <a:pPr lvl="1">
              <a:buFont typeface="Arial" panose="020B0604020202020204" pitchFamily="34" charset="0"/>
              <a:buChar char="•"/>
            </a:pPr>
            <a:r>
              <a:rPr lang="es-MX" sz="1100" dirty="0" err="1"/>
              <a:t>temperature</a:t>
            </a:r>
            <a:endParaRPr lang="es-MX" sz="1100" dirty="0"/>
          </a:p>
          <a:p>
            <a:pPr lvl="1">
              <a:buFont typeface="Arial" panose="020B0604020202020204" pitchFamily="34" charset="0"/>
              <a:buChar char="•"/>
            </a:pPr>
            <a:r>
              <a:rPr lang="es-MX" sz="1100" dirty="0" err="1"/>
              <a:t>humidity</a:t>
            </a:r>
            <a:endParaRPr lang="es-MX" sz="1100" dirty="0"/>
          </a:p>
          <a:p>
            <a:pPr lvl="1">
              <a:buFont typeface="Arial" panose="020B0604020202020204" pitchFamily="34" charset="0"/>
              <a:buChar char="•"/>
            </a:pPr>
            <a:r>
              <a:rPr lang="es-MX" sz="1100" dirty="0" err="1"/>
              <a:t>voltage</a:t>
            </a:r>
            <a:endParaRPr lang="es-MX" sz="1100" dirty="0"/>
          </a:p>
          <a:p>
            <a:endParaRPr lang="es-MX" sz="1100" b="1" dirty="0" smtClean="0"/>
          </a:p>
          <a:p>
            <a:r>
              <a:rPr lang="es-MX" sz="1100" b="1" dirty="0" err="1" smtClean="0"/>
              <a:t>Model</a:t>
            </a:r>
            <a:r>
              <a:rPr lang="es-MX" sz="1100" b="1" dirty="0" smtClean="0"/>
              <a:t> </a:t>
            </a:r>
            <a:r>
              <a:rPr lang="es-MX" sz="1100" b="1" dirty="0" err="1"/>
              <a:t>Type</a:t>
            </a:r>
            <a:endParaRPr lang="es-MX" sz="1100" b="1" dirty="0"/>
          </a:p>
          <a:p>
            <a:pPr lvl="1">
              <a:buFont typeface="Arial" panose="020B0604020202020204" pitchFamily="34" charset="0"/>
              <a:buChar char="•"/>
            </a:pPr>
            <a:r>
              <a:rPr lang="es-MX" sz="1100" dirty="0" err="1"/>
              <a:t>RandomForestClassifier</a:t>
            </a:r>
            <a:endParaRPr lang="es-MX" sz="1100" dirty="0"/>
          </a:p>
          <a:p>
            <a:pPr lvl="1">
              <a:buFont typeface="Arial" panose="020B0604020202020204" pitchFamily="34" charset="0"/>
              <a:buChar char="•"/>
            </a:pPr>
            <a:r>
              <a:rPr lang="es-MX" sz="1100" dirty="0" err="1"/>
              <a:t>StandardScaler</a:t>
            </a:r>
            <a:r>
              <a:rPr lang="es-MX" sz="1100" dirty="0"/>
              <a:t> + Train/Test </a:t>
            </a:r>
            <a:r>
              <a:rPr lang="es-MX" sz="1100" dirty="0" err="1"/>
              <a:t>split</a:t>
            </a:r>
            <a:endParaRPr lang="es-MX" sz="1100" dirty="0"/>
          </a:p>
          <a:p>
            <a:endParaRPr lang="es-MX" sz="1100" b="1" dirty="0" smtClean="0"/>
          </a:p>
          <a:p>
            <a:r>
              <a:rPr lang="es-MX" sz="1100" b="1" dirty="0" err="1" smtClean="0"/>
              <a:t>Evaluation</a:t>
            </a:r>
            <a:r>
              <a:rPr lang="es-MX" sz="1100" b="1" dirty="0" smtClean="0"/>
              <a:t> </a:t>
            </a:r>
            <a:endParaRPr lang="es-MX" sz="1100" b="1" dirty="0"/>
          </a:p>
          <a:p>
            <a:pPr lvl="1">
              <a:buFont typeface="Arial" panose="020B0604020202020204" pitchFamily="34" charset="0"/>
              <a:buChar char="•"/>
            </a:pPr>
            <a:r>
              <a:rPr lang="es-MX" sz="1100" dirty="0" err="1"/>
              <a:t>All</a:t>
            </a:r>
            <a:r>
              <a:rPr lang="es-MX" sz="1100" dirty="0"/>
              <a:t> </a:t>
            </a:r>
            <a:r>
              <a:rPr lang="es-MX" sz="1100" dirty="0" err="1"/>
              <a:t>metrics</a:t>
            </a:r>
            <a:r>
              <a:rPr lang="es-MX" sz="1100" dirty="0"/>
              <a:t> </a:t>
            </a:r>
            <a:r>
              <a:rPr lang="es-MX" sz="1100" dirty="0" smtClean="0"/>
              <a:t>0.96</a:t>
            </a:r>
            <a:endParaRPr lang="es-MX" sz="1100" dirty="0"/>
          </a:p>
          <a:p>
            <a:pPr lvl="1">
              <a:buFont typeface="Arial" panose="020B0604020202020204" pitchFamily="34" charset="0"/>
              <a:buChar char="•"/>
            </a:pPr>
            <a:r>
              <a:rPr lang="es-MX" sz="1100" dirty="0" err="1"/>
              <a:t>Generates</a:t>
            </a:r>
            <a:r>
              <a:rPr lang="es-MX" sz="1100" dirty="0"/>
              <a:t> PKL files </a:t>
            </a:r>
            <a:r>
              <a:rPr lang="es-MX" sz="1100" dirty="0" err="1"/>
              <a:t>for</a:t>
            </a:r>
            <a:r>
              <a:rPr lang="es-MX" sz="1100" dirty="0"/>
              <a:t> Lambda</a:t>
            </a:r>
          </a:p>
          <a:p>
            <a:endParaRPr lang="es-MX" sz="1100" b="1" dirty="0" smtClean="0"/>
          </a:p>
          <a:p>
            <a:r>
              <a:rPr lang="es-MX" sz="1100" b="1" dirty="0" err="1" smtClean="0"/>
              <a:t>Usage</a:t>
            </a:r>
            <a:r>
              <a:rPr lang="es-MX" sz="1100" b="1" dirty="0" smtClean="0"/>
              <a:t> </a:t>
            </a:r>
            <a:r>
              <a:rPr lang="es-MX" sz="1100" b="1" dirty="0"/>
              <a:t>in </a:t>
            </a:r>
            <a:r>
              <a:rPr lang="es-MX" sz="1100" b="1" dirty="0" err="1"/>
              <a:t>Platform</a:t>
            </a:r>
            <a:endParaRPr lang="es-MX" sz="1100" b="1" dirty="0"/>
          </a:p>
          <a:p>
            <a:pPr lvl="1">
              <a:buFont typeface="Arial" panose="020B0604020202020204" pitchFamily="34" charset="0"/>
              <a:buChar char="•"/>
            </a:pPr>
            <a:r>
              <a:rPr lang="es-MX" sz="1100" dirty="0" err="1"/>
              <a:t>Alerts</a:t>
            </a:r>
            <a:r>
              <a:rPr lang="es-MX" sz="1100" dirty="0"/>
              <a:t> </a:t>
            </a:r>
            <a:r>
              <a:rPr lang="es-MX" sz="1100" dirty="0" err="1"/>
              <a:t>user</a:t>
            </a:r>
            <a:r>
              <a:rPr lang="es-MX" sz="1100" dirty="0"/>
              <a:t> </a:t>
            </a:r>
            <a:r>
              <a:rPr lang="es-MX" sz="1100" dirty="0" err="1"/>
              <a:t>when</a:t>
            </a:r>
            <a:r>
              <a:rPr lang="es-MX" sz="1100" dirty="0"/>
              <a:t> </a:t>
            </a:r>
            <a:r>
              <a:rPr lang="es-MX" sz="1100" dirty="0" err="1"/>
              <a:t>consumption</a:t>
            </a:r>
            <a:r>
              <a:rPr lang="es-MX" sz="1100" dirty="0"/>
              <a:t> </a:t>
            </a:r>
            <a:r>
              <a:rPr lang="es-MX" sz="1100" dirty="0" err="1"/>
              <a:t>is</a:t>
            </a:r>
            <a:r>
              <a:rPr lang="es-MX" sz="1100" dirty="0"/>
              <a:t> </a:t>
            </a:r>
            <a:r>
              <a:rPr lang="es-MX" sz="1100" dirty="0" err="1"/>
              <a:t>higher</a:t>
            </a:r>
            <a:r>
              <a:rPr lang="es-MX" sz="1100" dirty="0"/>
              <a:t> </a:t>
            </a:r>
            <a:r>
              <a:rPr lang="es-MX" sz="1100" dirty="0" err="1"/>
              <a:t>than</a:t>
            </a:r>
            <a:r>
              <a:rPr lang="es-MX" sz="1100" dirty="0"/>
              <a:t> </a:t>
            </a:r>
            <a:r>
              <a:rPr lang="es-MX" sz="1100" dirty="0" err="1"/>
              <a:t>expected</a:t>
            </a:r>
            <a:r>
              <a:rPr lang="es-MX" sz="1100" dirty="0"/>
              <a:t> </a:t>
            </a:r>
            <a:r>
              <a:rPr lang="es-MX" sz="1100" dirty="0" err="1"/>
              <a:t>baseline</a:t>
            </a:r>
            <a:endParaRPr lang="es-MX" sz="1100" dirty="0"/>
          </a:p>
          <a:p>
            <a:pPr lvl="1">
              <a:buFont typeface="Arial" panose="020B0604020202020204" pitchFamily="34" charset="0"/>
              <a:buChar char="•"/>
            </a:pPr>
            <a:r>
              <a:rPr lang="es-MX" sz="1100" dirty="0" err="1"/>
              <a:t>Suggests</a:t>
            </a:r>
            <a:r>
              <a:rPr lang="es-MX" sz="1100" dirty="0"/>
              <a:t> </a:t>
            </a:r>
            <a:r>
              <a:rPr lang="es-MX" sz="1100" dirty="0" err="1"/>
              <a:t>actions</a:t>
            </a:r>
            <a:r>
              <a:rPr lang="es-MX" sz="1100" dirty="0"/>
              <a:t>:</a:t>
            </a:r>
          </a:p>
          <a:p>
            <a:pPr marL="1200150" lvl="2" indent="-285750">
              <a:buFont typeface="Arial" panose="020B0604020202020204" pitchFamily="34" charset="0"/>
              <a:buChar char="•"/>
            </a:pPr>
            <a:r>
              <a:rPr lang="es-MX" sz="1100" dirty="0" err="1"/>
              <a:t>Turn</a:t>
            </a:r>
            <a:r>
              <a:rPr lang="es-MX" sz="1100" dirty="0"/>
              <a:t> off </a:t>
            </a:r>
            <a:r>
              <a:rPr lang="es-MX" sz="1100" dirty="0" err="1"/>
              <a:t>appliances</a:t>
            </a:r>
            <a:endParaRPr lang="es-MX" sz="1100" dirty="0"/>
          </a:p>
          <a:p>
            <a:pPr marL="1200150" lvl="2" indent="-285750">
              <a:buFont typeface="Arial" panose="020B0604020202020204" pitchFamily="34" charset="0"/>
              <a:buChar char="•"/>
            </a:pPr>
            <a:r>
              <a:rPr lang="es-MX" sz="1100" dirty="0" err="1"/>
              <a:t>Adjust</a:t>
            </a:r>
            <a:r>
              <a:rPr lang="es-MX" sz="1100" dirty="0"/>
              <a:t> HVAC</a:t>
            </a:r>
          </a:p>
          <a:p>
            <a:pPr marL="1200150" lvl="2" indent="-285750">
              <a:buFont typeface="Arial" panose="020B0604020202020204" pitchFamily="34" charset="0"/>
              <a:buChar char="•"/>
            </a:pPr>
            <a:r>
              <a:rPr lang="es-MX" sz="1100" dirty="0" err="1"/>
              <a:t>Detect</a:t>
            </a:r>
            <a:r>
              <a:rPr lang="es-MX" sz="1100" dirty="0"/>
              <a:t> </a:t>
            </a:r>
            <a:r>
              <a:rPr lang="es-MX" sz="1100" dirty="0" err="1"/>
              <a:t>inefficiencies</a:t>
            </a:r>
            <a:r>
              <a:rPr lang="es-MX" sz="1100" dirty="0"/>
              <a:t> in real </a:t>
            </a:r>
            <a:r>
              <a:rPr lang="es-MX" sz="1100" dirty="0" err="1"/>
              <a:t>properties</a:t>
            </a:r>
            <a:endParaRPr lang="es-MX" sz="1100" dirty="0"/>
          </a:p>
        </p:txBody>
      </p:sp>
    </p:spTree>
    <p:extLst>
      <p:ext uri="{BB962C8B-B14F-4D97-AF65-F5344CB8AC3E}">
        <p14:creationId xmlns:p14="http://schemas.microsoft.com/office/powerpoint/2010/main" val="144602788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Hardware</a:t>
            </a:r>
            <a:endParaRPr lang="es-MX" dirty="0"/>
          </a:p>
        </p:txBody>
      </p:sp>
      <p:sp>
        <p:nvSpPr>
          <p:cNvPr id="3" name="Marcador de contenido 2"/>
          <p:cNvSpPr>
            <a:spLocks noGrp="1"/>
          </p:cNvSpPr>
          <p:nvPr>
            <p:ph idx="1"/>
          </p:nvPr>
        </p:nvSpPr>
        <p:spPr>
          <a:xfrm>
            <a:off x="306978" y="1573077"/>
            <a:ext cx="10515600" cy="4351338"/>
          </a:xfrm>
        </p:spPr>
        <p:txBody>
          <a:bodyPr>
            <a:normAutofit fontScale="92500" lnSpcReduction="10000"/>
          </a:bodyPr>
          <a:lstStyle/>
          <a:p>
            <a:pPr marL="0" indent="0">
              <a:buNone/>
            </a:pPr>
            <a:r>
              <a:rPr lang="en-US" sz="1050" b="1" dirty="0"/>
              <a:t>Shelly EM / Shelly 2.5 (Energy Meters)</a:t>
            </a:r>
          </a:p>
          <a:p>
            <a:pPr marL="0" indent="0">
              <a:buNone/>
            </a:pPr>
            <a:r>
              <a:rPr lang="en-US" sz="1050" b="1" dirty="0"/>
              <a:t>Role:</a:t>
            </a:r>
            <a:r>
              <a:rPr lang="en-US" sz="1050" dirty="0"/>
              <a:t/>
            </a:r>
            <a:br>
              <a:rPr lang="en-US" sz="1050" dirty="0"/>
            </a:br>
            <a:r>
              <a:rPr lang="en-US" sz="1050" dirty="0"/>
              <a:t>Primary energy-monitoring devices that measure real-time electrical consumption at circuit level.</a:t>
            </a:r>
          </a:p>
          <a:p>
            <a:pPr marL="0" indent="0">
              <a:buNone/>
            </a:pPr>
            <a:r>
              <a:rPr lang="en-US" sz="1050" b="1" dirty="0"/>
              <a:t>Capabilities:</a:t>
            </a:r>
            <a:endParaRPr lang="en-US" sz="1050" dirty="0"/>
          </a:p>
          <a:p>
            <a:pPr lvl="1">
              <a:lnSpc>
                <a:spcPct val="100000"/>
              </a:lnSpc>
            </a:pPr>
            <a:r>
              <a:rPr lang="en-US" sz="900" dirty="0"/>
              <a:t>Power (W), Voltage, Amperage, Energy (</a:t>
            </a:r>
            <a:r>
              <a:rPr lang="en-US" sz="900" dirty="0" err="1"/>
              <a:t>Wh</a:t>
            </a:r>
            <a:r>
              <a:rPr lang="en-US" sz="900" dirty="0"/>
              <a:t>) measurements</a:t>
            </a:r>
          </a:p>
          <a:p>
            <a:pPr lvl="1">
              <a:lnSpc>
                <a:spcPct val="100000"/>
              </a:lnSpc>
            </a:pPr>
            <a:r>
              <a:rPr lang="en-US" sz="900" dirty="0"/>
              <a:t>Millisecond-level sampling for accurate prediction</a:t>
            </a:r>
          </a:p>
          <a:p>
            <a:pPr lvl="1">
              <a:lnSpc>
                <a:spcPct val="100000"/>
              </a:lnSpc>
            </a:pPr>
            <a:r>
              <a:rPr lang="en-US" sz="900" dirty="0" err="1"/>
              <a:t>WiFi</a:t>
            </a:r>
            <a:r>
              <a:rPr lang="en-US" sz="900" dirty="0"/>
              <a:t> connectivity for cloud transmission</a:t>
            </a:r>
          </a:p>
          <a:p>
            <a:pPr lvl="1">
              <a:lnSpc>
                <a:spcPct val="100000"/>
              </a:lnSpc>
            </a:pPr>
            <a:r>
              <a:rPr lang="en-US" sz="900" dirty="0"/>
              <a:t>Over-consumption detection</a:t>
            </a:r>
          </a:p>
          <a:p>
            <a:pPr marL="0" indent="0">
              <a:buNone/>
            </a:pPr>
            <a:endParaRPr lang="en-US" sz="1050" b="1" dirty="0" smtClean="0"/>
          </a:p>
          <a:p>
            <a:pPr marL="0" indent="0">
              <a:buNone/>
            </a:pPr>
            <a:endParaRPr lang="en-US" sz="1050" b="1" dirty="0"/>
          </a:p>
          <a:p>
            <a:pPr marL="0" indent="0">
              <a:buNone/>
            </a:pPr>
            <a:endParaRPr lang="en-US" sz="1050" b="1" dirty="0" smtClean="0"/>
          </a:p>
          <a:p>
            <a:pPr marL="0" indent="0">
              <a:buNone/>
            </a:pPr>
            <a:r>
              <a:rPr lang="en-US" sz="1050" b="1" dirty="0" smtClean="0"/>
              <a:t>Why </a:t>
            </a:r>
            <a:r>
              <a:rPr lang="en-US" sz="1050" b="1" dirty="0"/>
              <a:t>It Matters:</a:t>
            </a:r>
            <a:r>
              <a:rPr lang="en-US" sz="1050" dirty="0"/>
              <a:t/>
            </a:r>
            <a:br>
              <a:rPr lang="en-US" sz="1050" dirty="0"/>
            </a:br>
            <a:r>
              <a:rPr lang="en-US" sz="1050" dirty="0"/>
              <a:t>Provides the most critical signals for anomaly detection, forecasting, and cost optimization.</a:t>
            </a:r>
          </a:p>
          <a:p>
            <a:pPr marL="0" indent="0">
              <a:buNone/>
            </a:pPr>
            <a:r>
              <a:rPr lang="en-US" sz="1100" b="1" dirty="0"/>
              <a:t>Presence / Motion Sensors</a:t>
            </a:r>
          </a:p>
          <a:p>
            <a:pPr marL="0" indent="0">
              <a:buNone/>
            </a:pPr>
            <a:r>
              <a:rPr lang="en-US" sz="1100" b="1" dirty="0"/>
              <a:t>Role:</a:t>
            </a:r>
            <a:br>
              <a:rPr lang="en-US" sz="1100" b="1" dirty="0"/>
            </a:br>
            <a:r>
              <a:rPr lang="en-US" sz="1100" b="1" dirty="0"/>
              <a:t>Detect human presence to automate HVAC/lights and feed the Occupancy Model.</a:t>
            </a:r>
          </a:p>
          <a:p>
            <a:pPr marL="0" indent="0">
              <a:buNone/>
            </a:pPr>
            <a:r>
              <a:rPr lang="en-US" sz="1100" b="1" dirty="0"/>
              <a:t>Capabilities:</a:t>
            </a:r>
          </a:p>
          <a:p>
            <a:pPr lvl="1"/>
            <a:r>
              <a:rPr lang="en-US" sz="900" dirty="0"/>
              <a:t>PIR (Passive Infrared) motion detection</a:t>
            </a:r>
          </a:p>
          <a:p>
            <a:pPr lvl="1"/>
            <a:r>
              <a:rPr lang="en-US" sz="900" dirty="0"/>
              <a:t>Occupancy flag (0/1)</a:t>
            </a:r>
          </a:p>
          <a:p>
            <a:pPr lvl="1"/>
            <a:r>
              <a:rPr lang="en-US" sz="900" dirty="0"/>
              <a:t>Low-power and high-sensitivity sensing</a:t>
            </a:r>
          </a:p>
          <a:p>
            <a:pPr lvl="1"/>
            <a:r>
              <a:rPr lang="en-US" sz="900" dirty="0"/>
              <a:t>Impact:</a:t>
            </a:r>
            <a:br>
              <a:rPr lang="en-US" sz="900" dirty="0"/>
            </a:br>
            <a:r>
              <a:rPr lang="en-US" sz="900" dirty="0"/>
              <a:t>Drives the Occupancy Classifier and People Count model, enabling automatic energy savings.</a:t>
            </a:r>
          </a:p>
          <a:p>
            <a:pPr marL="0" indent="0">
              <a:buNone/>
            </a:pPr>
            <a:endParaRPr lang="es-MX" dirty="0"/>
          </a:p>
        </p:txBody>
      </p:sp>
      <p:pic>
        <p:nvPicPr>
          <p:cNvPr id="4" name="Imagen 3"/>
          <p:cNvPicPr>
            <a:picLocks noChangeAspect="1"/>
          </p:cNvPicPr>
          <p:nvPr/>
        </p:nvPicPr>
        <p:blipFill>
          <a:blip r:embed="rId2"/>
          <a:stretch>
            <a:fillRect/>
          </a:stretch>
        </p:blipFill>
        <p:spPr>
          <a:xfrm>
            <a:off x="8220210" y="197576"/>
            <a:ext cx="2962275" cy="1543050"/>
          </a:xfrm>
          <a:prstGeom prst="rect">
            <a:avLst/>
          </a:prstGeom>
        </p:spPr>
      </p:pic>
      <p:pic>
        <p:nvPicPr>
          <p:cNvPr id="5" name="Imagen 4"/>
          <p:cNvPicPr>
            <a:picLocks noChangeAspect="1"/>
          </p:cNvPicPr>
          <p:nvPr/>
        </p:nvPicPr>
        <p:blipFill>
          <a:blip r:embed="rId3"/>
          <a:stretch>
            <a:fillRect/>
          </a:stretch>
        </p:blipFill>
        <p:spPr>
          <a:xfrm>
            <a:off x="9248503" y="2085359"/>
            <a:ext cx="1364388" cy="1346226"/>
          </a:xfrm>
          <a:prstGeom prst="rect">
            <a:avLst/>
          </a:prstGeom>
        </p:spPr>
      </p:pic>
      <p:pic>
        <p:nvPicPr>
          <p:cNvPr id="6" name="Imagen 5"/>
          <p:cNvPicPr>
            <a:picLocks noChangeAspect="1"/>
          </p:cNvPicPr>
          <p:nvPr/>
        </p:nvPicPr>
        <p:blipFill>
          <a:blip r:embed="rId4"/>
          <a:stretch>
            <a:fillRect/>
          </a:stretch>
        </p:blipFill>
        <p:spPr>
          <a:xfrm>
            <a:off x="8699863" y="4255153"/>
            <a:ext cx="2653937" cy="1669261"/>
          </a:xfrm>
          <a:prstGeom prst="rect">
            <a:avLst/>
          </a:prstGeom>
        </p:spPr>
      </p:pic>
    </p:spTree>
    <p:extLst>
      <p:ext uri="{BB962C8B-B14F-4D97-AF65-F5344CB8AC3E}">
        <p14:creationId xmlns:p14="http://schemas.microsoft.com/office/powerpoint/2010/main" val="27236877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Hardware</a:t>
            </a:r>
            <a:endParaRPr lang="es-MX" dirty="0"/>
          </a:p>
        </p:txBody>
      </p:sp>
      <p:sp>
        <p:nvSpPr>
          <p:cNvPr id="3" name="Marcador de contenido 2"/>
          <p:cNvSpPr>
            <a:spLocks noGrp="1"/>
          </p:cNvSpPr>
          <p:nvPr>
            <p:ph idx="1"/>
          </p:nvPr>
        </p:nvSpPr>
        <p:spPr>
          <a:xfrm>
            <a:off x="306978" y="1573077"/>
            <a:ext cx="10515600" cy="4351338"/>
          </a:xfrm>
        </p:spPr>
        <p:txBody>
          <a:bodyPr>
            <a:normAutofit lnSpcReduction="10000"/>
          </a:bodyPr>
          <a:lstStyle/>
          <a:p>
            <a:pPr marL="0" indent="0">
              <a:buNone/>
            </a:pPr>
            <a:r>
              <a:rPr lang="es-MX" sz="1050" b="1" dirty="0"/>
              <a:t>Lux (Light) </a:t>
            </a:r>
            <a:r>
              <a:rPr lang="es-MX" sz="1050" b="1" dirty="0" err="1"/>
              <a:t>Sensors</a:t>
            </a:r>
            <a:endParaRPr lang="es-MX" sz="1050" b="1" dirty="0"/>
          </a:p>
          <a:p>
            <a:pPr marL="0" indent="0">
              <a:buNone/>
            </a:pPr>
            <a:r>
              <a:rPr lang="es-MX" sz="1050" b="1" dirty="0"/>
              <a:t>Role:</a:t>
            </a:r>
            <a:r>
              <a:rPr lang="es-MX" sz="1050" dirty="0"/>
              <a:t/>
            </a:r>
            <a:br>
              <a:rPr lang="es-MX" sz="1050" dirty="0"/>
            </a:br>
            <a:r>
              <a:rPr lang="es-MX" sz="1050" dirty="0" err="1"/>
              <a:t>Measure</a:t>
            </a:r>
            <a:r>
              <a:rPr lang="es-MX" sz="1050" dirty="0"/>
              <a:t> </a:t>
            </a:r>
            <a:r>
              <a:rPr lang="es-MX" sz="1050" dirty="0" err="1"/>
              <a:t>illumination</a:t>
            </a:r>
            <a:r>
              <a:rPr lang="es-MX" sz="1050" dirty="0"/>
              <a:t> </a:t>
            </a:r>
            <a:r>
              <a:rPr lang="es-MX" sz="1050" dirty="0" err="1"/>
              <a:t>levels</a:t>
            </a:r>
            <a:r>
              <a:rPr lang="es-MX" sz="1050" dirty="0"/>
              <a:t> to determine </a:t>
            </a:r>
            <a:r>
              <a:rPr lang="es-MX" sz="1050" dirty="0" err="1"/>
              <a:t>occupancy</a:t>
            </a:r>
            <a:r>
              <a:rPr lang="es-MX" sz="1050" dirty="0"/>
              <a:t> </a:t>
            </a:r>
            <a:r>
              <a:rPr lang="es-MX" sz="1050" dirty="0" err="1"/>
              <a:t>patterns</a:t>
            </a:r>
            <a:r>
              <a:rPr lang="es-MX" sz="1050" dirty="0"/>
              <a:t> and </a:t>
            </a:r>
            <a:r>
              <a:rPr lang="es-MX" sz="1050" dirty="0" err="1"/>
              <a:t>environmental</a:t>
            </a:r>
            <a:r>
              <a:rPr lang="es-MX" sz="1050" dirty="0"/>
              <a:t> </a:t>
            </a:r>
            <a:r>
              <a:rPr lang="es-MX" sz="1050" dirty="0" err="1"/>
              <a:t>context</a:t>
            </a:r>
            <a:r>
              <a:rPr lang="es-MX" sz="1050" dirty="0"/>
              <a:t>.</a:t>
            </a:r>
          </a:p>
          <a:p>
            <a:pPr marL="0" indent="0">
              <a:buNone/>
            </a:pPr>
            <a:r>
              <a:rPr lang="es-MX" sz="1050" b="1" dirty="0" err="1"/>
              <a:t>Capabilities</a:t>
            </a:r>
            <a:r>
              <a:rPr lang="es-MX" sz="1050" b="1" dirty="0"/>
              <a:t>:</a:t>
            </a:r>
            <a:endParaRPr lang="es-MX" sz="1050" dirty="0"/>
          </a:p>
          <a:p>
            <a:pPr lvl="1"/>
            <a:r>
              <a:rPr lang="es-MX" sz="1000" dirty="0"/>
              <a:t>High-</a:t>
            </a:r>
            <a:r>
              <a:rPr lang="es-MX" sz="1000" dirty="0" err="1"/>
              <a:t>range</a:t>
            </a:r>
            <a:r>
              <a:rPr lang="es-MX" sz="1000" dirty="0"/>
              <a:t> lux </a:t>
            </a:r>
            <a:r>
              <a:rPr lang="es-MX" sz="1000" dirty="0" err="1"/>
              <a:t>measurement</a:t>
            </a:r>
            <a:r>
              <a:rPr lang="es-MX" sz="1000" dirty="0"/>
              <a:t> (0-2000+)</a:t>
            </a:r>
          </a:p>
          <a:p>
            <a:pPr lvl="1"/>
            <a:r>
              <a:rPr lang="es-MX" sz="1000" dirty="0" err="1"/>
              <a:t>Noise</a:t>
            </a:r>
            <a:r>
              <a:rPr lang="es-MX" sz="1000" dirty="0"/>
              <a:t> </a:t>
            </a:r>
            <a:r>
              <a:rPr lang="es-MX" sz="1000" dirty="0" err="1"/>
              <a:t>filtering</a:t>
            </a:r>
            <a:r>
              <a:rPr lang="es-MX" sz="1000" dirty="0"/>
              <a:t> </a:t>
            </a:r>
            <a:r>
              <a:rPr lang="es-MX" sz="1000" dirty="0" err="1"/>
              <a:t>for</a:t>
            </a:r>
            <a:r>
              <a:rPr lang="es-MX" sz="1000" dirty="0"/>
              <a:t> </a:t>
            </a:r>
            <a:r>
              <a:rPr lang="es-MX" sz="1000" dirty="0" err="1"/>
              <a:t>stable</a:t>
            </a:r>
            <a:r>
              <a:rPr lang="es-MX" sz="1000" dirty="0"/>
              <a:t> </a:t>
            </a:r>
            <a:r>
              <a:rPr lang="es-MX" sz="1000" dirty="0" err="1"/>
              <a:t>readings</a:t>
            </a:r>
            <a:endParaRPr lang="es-MX" sz="1000" dirty="0"/>
          </a:p>
          <a:p>
            <a:pPr lvl="1"/>
            <a:r>
              <a:rPr lang="es-MX" sz="1000" b="1" dirty="0" err="1"/>
              <a:t>Impact</a:t>
            </a:r>
            <a:r>
              <a:rPr lang="es-MX" sz="1000" b="1" dirty="0"/>
              <a:t>:</a:t>
            </a:r>
            <a:r>
              <a:rPr lang="es-MX" sz="1000" dirty="0"/>
              <a:t/>
            </a:r>
            <a:br>
              <a:rPr lang="es-MX" sz="1000" dirty="0"/>
            </a:br>
            <a:r>
              <a:rPr lang="es-MX" sz="1000" dirty="0"/>
              <a:t>Light </a:t>
            </a:r>
            <a:r>
              <a:rPr lang="es-MX" sz="1000" dirty="0" err="1"/>
              <a:t>levels</a:t>
            </a:r>
            <a:r>
              <a:rPr lang="es-MX" sz="1000" dirty="0"/>
              <a:t> </a:t>
            </a:r>
            <a:r>
              <a:rPr lang="es-MX" sz="1000" dirty="0" err="1"/>
              <a:t>correlate</a:t>
            </a:r>
            <a:r>
              <a:rPr lang="es-MX" sz="1000" dirty="0"/>
              <a:t> </a:t>
            </a:r>
            <a:r>
              <a:rPr lang="es-MX" sz="1000" dirty="0" err="1"/>
              <a:t>strongly</a:t>
            </a:r>
            <a:r>
              <a:rPr lang="es-MX" sz="1000" dirty="0"/>
              <a:t> </a:t>
            </a:r>
            <a:r>
              <a:rPr lang="es-MX" sz="1000" dirty="0" err="1"/>
              <a:t>with</a:t>
            </a:r>
            <a:r>
              <a:rPr lang="es-MX" sz="1000" dirty="0"/>
              <a:t> </a:t>
            </a:r>
            <a:r>
              <a:rPr lang="es-MX" sz="1000" dirty="0" err="1"/>
              <a:t>occupancy</a:t>
            </a:r>
            <a:r>
              <a:rPr lang="es-MX" sz="1000" dirty="0"/>
              <a:t> and </a:t>
            </a:r>
            <a:r>
              <a:rPr lang="es-MX" sz="1000" dirty="0" err="1"/>
              <a:t>daily</a:t>
            </a:r>
            <a:r>
              <a:rPr lang="es-MX" sz="1000" dirty="0"/>
              <a:t> </a:t>
            </a:r>
            <a:r>
              <a:rPr lang="es-MX" sz="1000" dirty="0" err="1"/>
              <a:t>usage</a:t>
            </a:r>
            <a:r>
              <a:rPr lang="es-MX" sz="1000" dirty="0"/>
              <a:t> </a:t>
            </a:r>
            <a:r>
              <a:rPr lang="es-MX" sz="1000" dirty="0" err="1"/>
              <a:t>patterns</a:t>
            </a:r>
            <a:r>
              <a:rPr lang="es-MX" sz="1000" dirty="0"/>
              <a:t>.</a:t>
            </a:r>
          </a:p>
          <a:p>
            <a:pPr marL="0" indent="0">
              <a:buNone/>
            </a:pPr>
            <a:endParaRPr lang="en-US" sz="1050" b="1" dirty="0" smtClean="0"/>
          </a:p>
          <a:p>
            <a:pPr marL="0" indent="0">
              <a:buNone/>
            </a:pPr>
            <a:endParaRPr lang="en-US" sz="1050" b="1" dirty="0"/>
          </a:p>
          <a:p>
            <a:pPr marL="0" indent="0">
              <a:buNone/>
            </a:pPr>
            <a:endParaRPr lang="en-US" sz="1050" b="1" dirty="0" smtClean="0"/>
          </a:p>
          <a:p>
            <a:pPr marL="0" indent="0">
              <a:buNone/>
            </a:pPr>
            <a:r>
              <a:rPr lang="en-US" sz="1050" b="1" dirty="0"/>
              <a:t>Temperature &amp; Humidity Sensors</a:t>
            </a:r>
          </a:p>
          <a:p>
            <a:pPr marL="0" indent="0">
              <a:buNone/>
            </a:pPr>
            <a:r>
              <a:rPr lang="en-US" sz="1050" b="1" dirty="0"/>
              <a:t>Role:</a:t>
            </a:r>
            <a:r>
              <a:rPr lang="en-US" sz="1050" dirty="0"/>
              <a:t/>
            </a:r>
            <a:br>
              <a:rPr lang="en-US" sz="1050" dirty="0"/>
            </a:br>
            <a:r>
              <a:rPr lang="en-US" sz="1050" dirty="0"/>
              <a:t>Track environmental conditions inside the room, providing data for failure prediction and occupancy estimation.</a:t>
            </a:r>
          </a:p>
          <a:p>
            <a:r>
              <a:rPr lang="en-US" sz="1050" b="1" dirty="0"/>
              <a:t>Capabilities:</a:t>
            </a:r>
            <a:endParaRPr lang="en-US" sz="1050" dirty="0"/>
          </a:p>
          <a:p>
            <a:r>
              <a:rPr lang="en-US" sz="1050" dirty="0"/>
              <a:t>Indoor temperature accuracy</a:t>
            </a:r>
          </a:p>
          <a:p>
            <a:r>
              <a:rPr lang="en-US" sz="1050" dirty="0"/>
              <a:t>Humidity measurement</a:t>
            </a:r>
          </a:p>
          <a:p>
            <a:r>
              <a:rPr lang="en-US" sz="1050" dirty="0"/>
              <a:t>Significant correlation with the People Count model (as shown in PDF)</a:t>
            </a:r>
          </a:p>
          <a:p>
            <a:pPr marL="0" indent="0">
              <a:buNone/>
            </a:pPr>
            <a:r>
              <a:rPr lang="en-US" sz="1050" b="1" dirty="0"/>
              <a:t>Impact:</a:t>
            </a:r>
            <a:r>
              <a:rPr lang="en-US" sz="1050" dirty="0"/>
              <a:t/>
            </a:r>
            <a:br>
              <a:rPr lang="en-US" sz="1050" dirty="0"/>
            </a:br>
            <a:r>
              <a:rPr lang="en-US" sz="1050" dirty="0"/>
              <a:t>Identifies HVAC load, heat generated by occupants, and contributes to anomaly detection.</a:t>
            </a:r>
          </a:p>
          <a:p>
            <a:pPr marL="0" indent="0">
              <a:buNone/>
            </a:pPr>
            <a:endParaRPr lang="es-MX" dirty="0"/>
          </a:p>
        </p:txBody>
      </p:sp>
      <p:pic>
        <p:nvPicPr>
          <p:cNvPr id="5122" name="Picture 2" descr="Amazon.com : Shelly Blu Motion | Bluetooth Motion &amp; Lux Sensor | Home  Automation | Compatible with Alexa &amp; Google | iOS Android App |  Long-Lasting Battery | Scene Activation | Range up to 9 Meters : Electronic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64984" y="2081006"/>
            <a:ext cx="2378438" cy="1783829"/>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Shelly Wall Display XL Grey – Shelly Europ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37612" y="151992"/>
            <a:ext cx="2591796" cy="1538696"/>
          </a:xfrm>
          <a:prstGeom prst="rect">
            <a:avLst/>
          </a:prstGeom>
          <a:noFill/>
          <a:extLst>
            <a:ext uri="{909E8E84-426E-40DD-AFC4-6F175D3DCCD1}">
              <a14:hiddenFill xmlns:a14="http://schemas.microsoft.com/office/drawing/2010/main">
                <a:solidFill>
                  <a:srgbClr val="FFFFFF"/>
                </a:solidFill>
              </a14:hiddenFill>
            </a:ext>
          </a:extLst>
        </p:spPr>
      </p:pic>
      <p:pic>
        <p:nvPicPr>
          <p:cNvPr id="7" name="Imagen 6"/>
          <p:cNvPicPr>
            <a:picLocks noChangeAspect="1"/>
          </p:cNvPicPr>
          <p:nvPr/>
        </p:nvPicPr>
        <p:blipFill>
          <a:blip r:embed="rId4"/>
          <a:stretch>
            <a:fillRect/>
          </a:stretch>
        </p:blipFill>
        <p:spPr>
          <a:xfrm>
            <a:off x="9278999" y="4255153"/>
            <a:ext cx="2150409" cy="2150409"/>
          </a:xfrm>
          <a:prstGeom prst="rect">
            <a:avLst/>
          </a:prstGeom>
        </p:spPr>
      </p:pic>
    </p:spTree>
    <p:extLst>
      <p:ext uri="{BB962C8B-B14F-4D97-AF65-F5344CB8AC3E}">
        <p14:creationId xmlns:p14="http://schemas.microsoft.com/office/powerpoint/2010/main" val="167097299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751114" y="78736"/>
            <a:ext cx="10515600" cy="1325563"/>
          </a:xfrm>
        </p:spPr>
        <p:txBody>
          <a:bodyPr>
            <a:normAutofit fontScale="90000"/>
          </a:bodyPr>
          <a:lstStyle/>
          <a:p>
            <a:r>
              <a:rPr lang="en-US" sz="3600" dirty="0"/>
              <a:t>Front end for manual predictions. </a:t>
            </a:r>
            <a:r>
              <a:rPr lang="en-US" sz="3600" dirty="0" smtClean="0"/>
              <a:t/>
            </a:r>
            <a:br>
              <a:rPr lang="en-US" sz="3600" dirty="0" smtClean="0"/>
            </a:br>
            <a:r>
              <a:rPr lang="en-US" sz="3600" dirty="0" smtClean="0"/>
              <a:t>This </a:t>
            </a:r>
            <a:r>
              <a:rPr lang="en-US" sz="3600" dirty="0"/>
              <a:t>is used to emulate a sensor </a:t>
            </a:r>
            <a:r>
              <a:rPr lang="en-US" dirty="0"/>
              <a:t>input.</a:t>
            </a:r>
            <a:endParaRPr lang="es-MX" dirty="0"/>
          </a:p>
        </p:txBody>
      </p:sp>
      <p:pic>
        <p:nvPicPr>
          <p:cNvPr id="4" name="Imagen 3"/>
          <p:cNvPicPr>
            <a:picLocks noChangeAspect="1"/>
          </p:cNvPicPr>
          <p:nvPr/>
        </p:nvPicPr>
        <p:blipFill>
          <a:blip r:embed="rId2"/>
          <a:stretch>
            <a:fillRect/>
          </a:stretch>
        </p:blipFill>
        <p:spPr>
          <a:xfrm>
            <a:off x="452845" y="1404299"/>
            <a:ext cx="3431177" cy="4912060"/>
          </a:xfrm>
          <a:prstGeom prst="rect">
            <a:avLst/>
          </a:prstGeom>
        </p:spPr>
      </p:pic>
      <p:pic>
        <p:nvPicPr>
          <p:cNvPr id="5" name="Imagen 4"/>
          <p:cNvPicPr>
            <a:picLocks noChangeAspect="1"/>
          </p:cNvPicPr>
          <p:nvPr/>
        </p:nvPicPr>
        <p:blipFill>
          <a:blip r:embed="rId3"/>
          <a:stretch>
            <a:fillRect/>
          </a:stretch>
        </p:blipFill>
        <p:spPr>
          <a:xfrm>
            <a:off x="4016382" y="1404299"/>
            <a:ext cx="3673288" cy="4912060"/>
          </a:xfrm>
          <a:prstGeom prst="rect">
            <a:avLst/>
          </a:prstGeom>
        </p:spPr>
      </p:pic>
      <p:sp>
        <p:nvSpPr>
          <p:cNvPr id="6" name="CuadroTexto 5"/>
          <p:cNvSpPr txBox="1"/>
          <p:nvPr/>
        </p:nvSpPr>
        <p:spPr>
          <a:xfrm>
            <a:off x="4084320" y="6531429"/>
            <a:ext cx="3531736" cy="169277"/>
          </a:xfrm>
          <a:prstGeom prst="rect">
            <a:avLst/>
          </a:prstGeom>
          <a:noFill/>
        </p:spPr>
        <p:txBody>
          <a:bodyPr wrap="none" rtlCol="0">
            <a:spAutoFit/>
          </a:bodyPr>
          <a:lstStyle/>
          <a:p>
            <a:r>
              <a:rPr lang="es-MX" sz="500" dirty="0">
                <a:hlinkClick r:id="rId4"/>
              </a:rPr>
              <a:t>https://sireieiplus.s3.us-east-1.amazonaws.com/SmartEnergyDocs/OccupancyPrediction.html</a:t>
            </a:r>
            <a:endParaRPr lang="es-MX" sz="500" dirty="0"/>
          </a:p>
        </p:txBody>
      </p:sp>
      <p:sp>
        <p:nvSpPr>
          <p:cNvPr id="7" name="Rectángulo 6"/>
          <p:cNvSpPr/>
          <p:nvPr/>
        </p:nvSpPr>
        <p:spPr>
          <a:xfrm>
            <a:off x="7748452" y="6531429"/>
            <a:ext cx="3605348" cy="169277"/>
          </a:xfrm>
          <a:prstGeom prst="rect">
            <a:avLst/>
          </a:prstGeom>
        </p:spPr>
        <p:txBody>
          <a:bodyPr wrap="square">
            <a:spAutoFit/>
          </a:bodyPr>
          <a:lstStyle/>
          <a:p>
            <a:r>
              <a:rPr lang="es-MX" sz="500" dirty="0"/>
              <a:t>https://</a:t>
            </a:r>
            <a:r>
              <a:rPr lang="es-MX" sz="500" dirty="0">
                <a:hlinkClick r:id="rId5"/>
              </a:rPr>
              <a:t>sireieiplus.s3.us-east-1.amazonaws.com/SmartEnergyDocs/SmartEnergyCostenergy.html</a:t>
            </a:r>
            <a:endParaRPr lang="es-MX" sz="500" dirty="0"/>
          </a:p>
        </p:txBody>
      </p:sp>
      <p:pic>
        <p:nvPicPr>
          <p:cNvPr id="8" name="Imagen 7"/>
          <p:cNvPicPr>
            <a:picLocks noChangeAspect="1"/>
          </p:cNvPicPr>
          <p:nvPr/>
        </p:nvPicPr>
        <p:blipFill>
          <a:blip r:embed="rId6"/>
          <a:stretch>
            <a:fillRect/>
          </a:stretch>
        </p:blipFill>
        <p:spPr>
          <a:xfrm>
            <a:off x="7910239" y="1404299"/>
            <a:ext cx="3895725" cy="4912060"/>
          </a:xfrm>
          <a:prstGeom prst="rect">
            <a:avLst/>
          </a:prstGeom>
        </p:spPr>
      </p:pic>
      <p:sp>
        <p:nvSpPr>
          <p:cNvPr id="9" name="Rectángulo 8"/>
          <p:cNvSpPr/>
          <p:nvPr/>
        </p:nvSpPr>
        <p:spPr>
          <a:xfrm>
            <a:off x="174172" y="6531429"/>
            <a:ext cx="6096000" cy="169277"/>
          </a:xfrm>
          <a:prstGeom prst="rect">
            <a:avLst/>
          </a:prstGeom>
        </p:spPr>
        <p:txBody>
          <a:bodyPr>
            <a:spAutoFit/>
          </a:bodyPr>
          <a:lstStyle/>
          <a:p>
            <a:r>
              <a:rPr lang="es-MX" sz="500" dirty="0">
                <a:hlinkClick r:id="rId7"/>
              </a:rPr>
              <a:t>https://sireieiplus.s3.us-east-1.amazonaws.com/SmartEnergyDocs/iot-Smartenergy-predictor+(1).html</a:t>
            </a:r>
            <a:endParaRPr lang="es-MX" sz="500" dirty="0"/>
          </a:p>
        </p:txBody>
      </p:sp>
    </p:spTree>
    <p:extLst>
      <p:ext uri="{BB962C8B-B14F-4D97-AF65-F5344CB8AC3E}">
        <p14:creationId xmlns:p14="http://schemas.microsoft.com/office/powerpoint/2010/main" val="318687132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73035" y="256777"/>
            <a:ext cx="10515600" cy="1325563"/>
          </a:xfrm>
        </p:spPr>
        <p:txBody>
          <a:bodyPr>
            <a:normAutofit/>
          </a:bodyPr>
          <a:lstStyle/>
          <a:p>
            <a:r>
              <a:rPr lang="es-MX" sz="4000" dirty="0"/>
              <a:t>Smart </a:t>
            </a:r>
            <a:r>
              <a:rPr lang="es-MX" sz="4000" dirty="0" err="1"/>
              <a:t>Energy</a:t>
            </a:r>
            <a:r>
              <a:rPr lang="es-MX" sz="4000" dirty="0"/>
              <a:t> </a:t>
            </a:r>
            <a:r>
              <a:rPr lang="es-MX" sz="4000" dirty="0" err="1"/>
              <a:t>Dashboard</a:t>
            </a:r>
            <a:r>
              <a:rPr lang="es-MX" sz="4000" dirty="0"/>
              <a:t> &amp; AI SQL </a:t>
            </a:r>
            <a:r>
              <a:rPr lang="es-MX" sz="4000" dirty="0" err="1"/>
              <a:t>Chatbot</a:t>
            </a:r>
            <a:endParaRPr lang="es-MX" sz="4000" dirty="0"/>
          </a:p>
        </p:txBody>
      </p:sp>
      <p:sp>
        <p:nvSpPr>
          <p:cNvPr id="4" name="Rectángulo 3"/>
          <p:cNvSpPr/>
          <p:nvPr/>
        </p:nvSpPr>
        <p:spPr>
          <a:xfrm>
            <a:off x="2734491" y="6407220"/>
            <a:ext cx="6296297" cy="230832"/>
          </a:xfrm>
          <a:prstGeom prst="rect">
            <a:avLst/>
          </a:prstGeom>
        </p:spPr>
        <p:txBody>
          <a:bodyPr wrap="square">
            <a:spAutoFit/>
          </a:bodyPr>
          <a:lstStyle/>
          <a:p>
            <a:r>
              <a:rPr lang="es-MX" sz="900" dirty="0">
                <a:hlinkClick r:id="rId2"/>
              </a:rPr>
              <a:t>https://sireieiplus.s3.us-east-1.amazonaws.com/SmartEnergyDocs/smart_energy_chatbot.html</a:t>
            </a:r>
            <a:endParaRPr lang="es-MX" sz="900" dirty="0"/>
          </a:p>
        </p:txBody>
      </p:sp>
      <p:pic>
        <p:nvPicPr>
          <p:cNvPr id="5" name="Imagen 4"/>
          <p:cNvPicPr>
            <a:picLocks noChangeAspect="1"/>
          </p:cNvPicPr>
          <p:nvPr/>
        </p:nvPicPr>
        <p:blipFill>
          <a:blip r:embed="rId3"/>
          <a:stretch>
            <a:fillRect/>
          </a:stretch>
        </p:blipFill>
        <p:spPr>
          <a:xfrm>
            <a:off x="6984273" y="1810061"/>
            <a:ext cx="4805771" cy="4353319"/>
          </a:xfrm>
          <a:prstGeom prst="rect">
            <a:avLst/>
          </a:prstGeom>
        </p:spPr>
      </p:pic>
      <p:sp>
        <p:nvSpPr>
          <p:cNvPr id="6" name="Rectángulo 5"/>
          <p:cNvSpPr/>
          <p:nvPr/>
        </p:nvSpPr>
        <p:spPr>
          <a:xfrm>
            <a:off x="557349" y="1824955"/>
            <a:ext cx="6096000" cy="4339650"/>
          </a:xfrm>
          <a:prstGeom prst="rect">
            <a:avLst/>
          </a:prstGeom>
        </p:spPr>
        <p:txBody>
          <a:bodyPr>
            <a:spAutoFit/>
          </a:bodyPr>
          <a:lstStyle/>
          <a:p>
            <a:r>
              <a:rPr lang="en-US" sz="1200" dirty="0"/>
              <a:t>This dashboard includes an integrated </a:t>
            </a:r>
            <a:r>
              <a:rPr lang="en-US" sz="1200" b="1" dirty="0"/>
              <a:t>AI-powered SQL </a:t>
            </a:r>
            <a:r>
              <a:rPr lang="en-US" sz="1200" b="1" dirty="0" err="1"/>
              <a:t>chatbot</a:t>
            </a:r>
            <a:r>
              <a:rPr lang="en-US" sz="1200" dirty="0"/>
              <a:t> that allows users to query their </a:t>
            </a:r>
            <a:r>
              <a:rPr lang="en-US" sz="1200" dirty="0" err="1"/>
              <a:t>IoT</a:t>
            </a:r>
            <a:r>
              <a:rPr lang="en-US" sz="1200" dirty="0"/>
              <a:t> and energy data using natural language. Instead of writing SQL manually, the system uses an </a:t>
            </a:r>
            <a:r>
              <a:rPr lang="en-US" sz="1200" dirty="0" err="1"/>
              <a:t>OpenAI</a:t>
            </a:r>
            <a:r>
              <a:rPr lang="en-US" sz="1200" dirty="0"/>
              <a:t> model to dynamically generate SQL queries based on the user’s text request</a:t>
            </a:r>
            <a:r>
              <a:rPr lang="en-US" sz="1200" dirty="0" smtClean="0"/>
              <a:t>.</a:t>
            </a:r>
          </a:p>
          <a:p>
            <a:endParaRPr lang="en-US" sz="1200" dirty="0"/>
          </a:p>
          <a:p>
            <a:r>
              <a:rPr lang="en-US" sz="1200" dirty="0"/>
              <a:t>The prompt sent to the AI model includes the </a:t>
            </a:r>
            <a:r>
              <a:rPr lang="en-US" sz="1200" b="1" dirty="0"/>
              <a:t>full database schema</a:t>
            </a:r>
            <a:r>
              <a:rPr lang="en-US" sz="1200" dirty="0"/>
              <a:t>, enabling the </a:t>
            </a:r>
            <a:r>
              <a:rPr lang="en-US" sz="1200" dirty="0" err="1"/>
              <a:t>chatbot</a:t>
            </a:r>
            <a:r>
              <a:rPr lang="en-US" sz="1200" dirty="0"/>
              <a:t> to understand table structures, relationships, and field names so it can create accurate and safe SQL statements in real time. Every request is executed through an AWS API Gateway → Lambda pipeline, which validates and runs the generated SQL against the RDS database</a:t>
            </a:r>
            <a:r>
              <a:rPr lang="en-US" sz="1200" dirty="0" smtClean="0"/>
              <a:t>.</a:t>
            </a:r>
          </a:p>
          <a:p>
            <a:endParaRPr lang="en-US" sz="1200" dirty="0"/>
          </a:p>
          <a:p>
            <a:r>
              <a:rPr lang="en-US" sz="1200" dirty="0"/>
              <a:t>To optimize cost and ensure responsible use, the </a:t>
            </a:r>
            <a:r>
              <a:rPr lang="en-US" sz="1200" dirty="0" err="1"/>
              <a:t>chatbot</a:t>
            </a:r>
            <a:r>
              <a:rPr lang="en-US" sz="1200" dirty="0"/>
              <a:t> operates with a </a:t>
            </a:r>
            <a:r>
              <a:rPr lang="en-US" sz="1200" b="1" dirty="0"/>
              <a:t>30-second execution timer</a:t>
            </a:r>
            <a:r>
              <a:rPr lang="en-US" sz="1200" dirty="0"/>
              <a:t>, preventing long or expensive operations. The dashboard displays both</a:t>
            </a:r>
            <a:r>
              <a:rPr lang="en-US" sz="1200" dirty="0" smtClean="0"/>
              <a:t>:</a:t>
            </a:r>
            <a:endParaRPr lang="en-US" sz="1200" dirty="0"/>
          </a:p>
          <a:p>
            <a:pPr>
              <a:buFont typeface="Arial" panose="020B0604020202020204" pitchFamily="34" charset="0"/>
              <a:buChar char="•"/>
            </a:pPr>
            <a:r>
              <a:rPr lang="en-US" sz="1200" dirty="0"/>
              <a:t>The </a:t>
            </a:r>
            <a:r>
              <a:rPr lang="en-US" sz="1200" b="1" dirty="0"/>
              <a:t>raw API response</a:t>
            </a:r>
            <a:r>
              <a:rPr lang="en-US" sz="1200" dirty="0"/>
              <a:t> (SQL query, execution result)</a:t>
            </a:r>
          </a:p>
          <a:p>
            <a:pPr>
              <a:buFont typeface="Arial" panose="020B0604020202020204" pitchFamily="34" charset="0"/>
              <a:buChar char="•"/>
            </a:pPr>
            <a:r>
              <a:rPr lang="en-US" sz="1200" dirty="0"/>
              <a:t>A </a:t>
            </a:r>
            <a:r>
              <a:rPr lang="en-US" sz="1200" b="1" dirty="0"/>
              <a:t>human-friendly formatted summary</a:t>
            </a:r>
            <a:r>
              <a:rPr lang="en-US" sz="1200" dirty="0"/>
              <a:t> generated by the </a:t>
            </a:r>
            <a:r>
              <a:rPr lang="en-US" sz="1200" dirty="0" smtClean="0"/>
              <a:t>AI</a:t>
            </a:r>
          </a:p>
          <a:p>
            <a:endParaRPr lang="en-US" sz="1200" dirty="0"/>
          </a:p>
          <a:p>
            <a:r>
              <a:rPr lang="en-US" sz="1200" dirty="0"/>
              <a:t>This tool allows administrators to instantly access insights such as device counts, occupancy patterns, anomalies, or energy usage trends without needing technical knowledge, making the platform significantly more accessible and data-driven.</a:t>
            </a:r>
          </a:p>
        </p:txBody>
      </p:sp>
    </p:spTree>
    <p:extLst>
      <p:ext uri="{BB962C8B-B14F-4D97-AF65-F5344CB8AC3E}">
        <p14:creationId xmlns:p14="http://schemas.microsoft.com/office/powerpoint/2010/main" val="293675903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DEMO DEL PRODUCTO</a:t>
            </a:r>
          </a:p>
        </p:txBody>
      </p:sp>
      <p:sp>
        <p:nvSpPr>
          <p:cNvPr id="3" name="Marcador de contenido 2"/>
          <p:cNvSpPr>
            <a:spLocks noGrp="1"/>
          </p:cNvSpPr>
          <p:nvPr>
            <p:ph idx="1"/>
          </p:nvPr>
        </p:nvSpPr>
        <p:spPr/>
        <p:txBody>
          <a:bodyPr/>
          <a:lstStyle/>
          <a:p>
            <a:endParaRPr lang="es-MX"/>
          </a:p>
        </p:txBody>
      </p:sp>
    </p:spTree>
    <p:extLst>
      <p:ext uri="{BB962C8B-B14F-4D97-AF65-F5344CB8AC3E}">
        <p14:creationId xmlns:p14="http://schemas.microsoft.com/office/powerpoint/2010/main" val="34990472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MX" sz="2000" dirty="0"/>
              <a:t>TECHNICAL SLIDES - Lambda </a:t>
            </a:r>
            <a:r>
              <a:rPr lang="es-MX" sz="2000" dirty="0" err="1"/>
              <a:t>Container</a:t>
            </a:r>
            <a:r>
              <a:rPr lang="es-MX" sz="2000" dirty="0"/>
              <a:t> </a:t>
            </a:r>
            <a:r>
              <a:rPr lang="es-MX" sz="2000" dirty="0" err="1"/>
              <a:t>Architecture</a:t>
            </a:r>
            <a:endParaRPr lang="es-MX" sz="2000" dirty="0"/>
          </a:p>
        </p:txBody>
      </p:sp>
      <p:sp>
        <p:nvSpPr>
          <p:cNvPr id="4" name="Rectangle 1"/>
          <p:cNvSpPr>
            <a:spLocks noGrp="1" noChangeArrowheads="1"/>
          </p:cNvSpPr>
          <p:nvPr>
            <p:ph idx="1"/>
          </p:nvPr>
        </p:nvSpPr>
        <p:spPr bwMode="auto">
          <a:xfrm>
            <a:off x="838200" y="1477527"/>
            <a:ext cx="10349180" cy="50475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MX" altLang="es-MX" sz="1600" b="1" i="0" u="none" strike="noStrike" cap="none" normalizeH="0" baseline="0" dirty="0" err="1" smtClean="0">
                <a:ln>
                  <a:noFill/>
                </a:ln>
                <a:solidFill>
                  <a:schemeClr val="tx1"/>
                </a:solidFill>
                <a:effectLst/>
                <a:latin typeface="Arial" panose="020B0604020202020204" pitchFamily="34" charset="0"/>
              </a:rPr>
              <a:t>Container-Based</a:t>
            </a:r>
            <a:r>
              <a:rPr kumimoji="0" lang="es-MX" altLang="es-MX" sz="1600" b="1" i="0" u="none" strike="noStrike" cap="none" normalizeH="0" baseline="0" dirty="0" smtClean="0">
                <a:ln>
                  <a:noFill/>
                </a:ln>
                <a:solidFill>
                  <a:schemeClr val="tx1"/>
                </a:solidFill>
                <a:effectLst/>
                <a:latin typeface="Arial" panose="020B0604020202020204" pitchFamily="34" charset="0"/>
              </a:rPr>
              <a:t> Lambda </a:t>
            </a:r>
            <a:r>
              <a:rPr kumimoji="0" lang="es-MX" altLang="es-MX" sz="1600" b="1" i="0" u="none" strike="noStrike" cap="none" normalizeH="0" baseline="0" dirty="0" err="1" smtClean="0">
                <a:ln>
                  <a:noFill/>
                </a:ln>
                <a:solidFill>
                  <a:schemeClr val="tx1"/>
                </a:solidFill>
                <a:effectLst/>
                <a:latin typeface="Arial" panose="020B0604020202020204" pitchFamily="34" charset="0"/>
              </a:rPr>
              <a:t>Overview</a:t>
            </a:r>
            <a:r>
              <a:rPr kumimoji="0" lang="es-MX" altLang="es-MX" sz="1600" b="1" i="0" u="none" strike="noStrike" cap="none" normalizeH="0" baseline="0" dirty="0" smtClean="0">
                <a:ln>
                  <a:noFill/>
                </a:ln>
                <a:solidFill>
                  <a:schemeClr val="tx1"/>
                </a:solidFill>
                <a:effectLst/>
                <a:latin typeface="Arial" panose="020B0604020202020204" pitchFamily="34" charset="0"/>
              </a:rPr>
              <a:t>:</a:t>
            </a:r>
            <a:endParaRPr kumimoji="0" lang="es-MX" altLang="es-MX" sz="1600" b="0"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MX" altLang="es-MX" sz="1600" b="0" i="0" u="none" strike="noStrike" cap="none" normalizeH="0" baseline="0" dirty="0" err="1" smtClean="0">
                <a:ln>
                  <a:noFill/>
                </a:ln>
                <a:solidFill>
                  <a:schemeClr val="tx1"/>
                </a:solidFill>
                <a:effectLst/>
                <a:latin typeface="Arial" panose="020B0604020202020204" pitchFamily="34" charset="0"/>
              </a:rPr>
              <a:t>Instead</a:t>
            </a:r>
            <a:r>
              <a:rPr kumimoji="0" lang="es-MX" altLang="es-MX" sz="1600" b="0" i="0" u="none" strike="noStrike" cap="none" normalizeH="0" baseline="0" dirty="0" smtClean="0">
                <a:ln>
                  <a:noFill/>
                </a:ln>
                <a:solidFill>
                  <a:schemeClr val="tx1"/>
                </a:solidFill>
                <a:effectLst/>
                <a:latin typeface="Arial" panose="020B0604020202020204" pitchFamily="34" charset="0"/>
              </a:rPr>
              <a:t> of a </a:t>
            </a:r>
            <a:r>
              <a:rPr kumimoji="0" lang="es-MX" altLang="es-MX" sz="1600" b="0" i="0" u="none" strike="noStrike" cap="none" normalizeH="0" baseline="0" dirty="0" err="1" smtClean="0">
                <a:ln>
                  <a:noFill/>
                </a:ln>
                <a:solidFill>
                  <a:schemeClr val="tx1"/>
                </a:solidFill>
                <a:effectLst/>
                <a:latin typeface="Arial" panose="020B0604020202020204" pitchFamily="34" charset="0"/>
              </a:rPr>
              <a:t>traditional</a:t>
            </a:r>
            <a:r>
              <a:rPr kumimoji="0" lang="es-MX" altLang="es-MX" sz="1600" b="0" i="0" u="none" strike="noStrike" cap="none" normalizeH="0" baseline="0" dirty="0" smtClean="0">
                <a:ln>
                  <a:noFill/>
                </a:ln>
                <a:solidFill>
                  <a:schemeClr val="tx1"/>
                </a:solidFill>
                <a:effectLst/>
                <a:latin typeface="Arial" panose="020B0604020202020204" pitchFamily="34" charset="0"/>
              </a:rPr>
              <a:t> ZIP-</a:t>
            </a:r>
            <a:r>
              <a:rPr kumimoji="0" lang="es-MX" altLang="es-MX" sz="1600" b="0" i="0" u="none" strike="noStrike" cap="none" normalizeH="0" baseline="0" dirty="0" err="1" smtClean="0">
                <a:ln>
                  <a:noFill/>
                </a:ln>
                <a:solidFill>
                  <a:schemeClr val="tx1"/>
                </a:solidFill>
                <a:effectLst/>
                <a:latin typeface="Arial" panose="020B0604020202020204" pitchFamily="34" charset="0"/>
              </a:rPr>
              <a:t>based</a:t>
            </a:r>
            <a:r>
              <a:rPr kumimoji="0" lang="es-MX" altLang="es-MX" sz="1600" b="0" i="0" u="none" strike="noStrike" cap="none" normalizeH="0" baseline="0" dirty="0" smtClean="0">
                <a:ln>
                  <a:noFill/>
                </a:ln>
                <a:solidFill>
                  <a:schemeClr val="tx1"/>
                </a:solidFill>
                <a:effectLst/>
                <a:latin typeface="Arial" panose="020B0604020202020204" pitchFamily="34" charset="0"/>
              </a:rPr>
              <a:t> Lambda, </a:t>
            </a:r>
            <a:r>
              <a:rPr kumimoji="0" lang="es-MX" altLang="es-MX" sz="1600" b="0" i="0" u="none" strike="noStrike" cap="none" normalizeH="0" baseline="0" dirty="0" err="1" smtClean="0">
                <a:ln>
                  <a:noFill/>
                </a:ln>
                <a:solidFill>
                  <a:schemeClr val="tx1"/>
                </a:solidFill>
                <a:effectLst/>
                <a:latin typeface="Arial" panose="020B0604020202020204" pitchFamily="34" charset="0"/>
              </a:rPr>
              <a:t>this</a:t>
            </a:r>
            <a:r>
              <a:rPr kumimoji="0" lang="es-MX" altLang="es-MX" sz="1600" b="0" i="0" u="none" strike="noStrike" cap="none" normalizeH="0" baseline="0" dirty="0" smtClean="0">
                <a:ln>
                  <a:noFill/>
                </a:ln>
                <a:solidFill>
                  <a:schemeClr val="tx1"/>
                </a:solidFill>
                <a:effectLst/>
                <a:latin typeface="Arial" panose="020B0604020202020204" pitchFamily="34" charset="0"/>
              </a:rPr>
              <a:t> </a:t>
            </a:r>
            <a:r>
              <a:rPr kumimoji="0" lang="es-MX" altLang="es-MX" sz="1600" b="0" i="0" u="none" strike="noStrike" cap="none" normalizeH="0" baseline="0" dirty="0" err="1" smtClean="0">
                <a:ln>
                  <a:noFill/>
                </a:ln>
                <a:solidFill>
                  <a:schemeClr val="tx1"/>
                </a:solidFill>
                <a:effectLst/>
                <a:latin typeface="Arial" panose="020B0604020202020204" pitchFamily="34" charset="0"/>
              </a:rPr>
              <a:t>project</a:t>
            </a:r>
            <a:r>
              <a:rPr kumimoji="0" lang="es-MX" altLang="es-MX" sz="1600" b="0" i="0" u="none" strike="noStrike" cap="none" normalizeH="0" baseline="0" dirty="0" smtClean="0">
                <a:ln>
                  <a:noFill/>
                </a:ln>
                <a:solidFill>
                  <a:schemeClr val="tx1"/>
                </a:solidFill>
                <a:effectLst/>
                <a:latin typeface="Arial" panose="020B0604020202020204" pitchFamily="34" charset="0"/>
              </a:rPr>
              <a:t> uses a </a:t>
            </a:r>
            <a:r>
              <a:rPr kumimoji="0" lang="es-MX" altLang="es-MX" sz="1600" b="1" i="0" u="none" strike="noStrike" cap="none" normalizeH="0" baseline="0" dirty="0" err="1" smtClean="0">
                <a:ln>
                  <a:noFill/>
                </a:ln>
                <a:solidFill>
                  <a:schemeClr val="tx1"/>
                </a:solidFill>
                <a:effectLst/>
                <a:latin typeface="Arial" panose="020B0604020202020204" pitchFamily="34" charset="0"/>
              </a:rPr>
              <a:t>Docker</a:t>
            </a:r>
            <a:r>
              <a:rPr kumimoji="0" lang="es-MX" altLang="es-MX" sz="1600" b="1" i="0" u="none" strike="noStrike" cap="none" normalizeH="0" baseline="0" dirty="0" smtClean="0">
                <a:ln>
                  <a:noFill/>
                </a:ln>
                <a:solidFill>
                  <a:schemeClr val="tx1"/>
                </a:solidFill>
                <a:effectLst/>
                <a:latin typeface="Arial" panose="020B0604020202020204" pitchFamily="34" charset="0"/>
              </a:rPr>
              <a:t> </a:t>
            </a:r>
            <a:r>
              <a:rPr kumimoji="0" lang="es-MX" altLang="es-MX" sz="1600" b="1" i="0" u="none" strike="noStrike" cap="none" normalizeH="0" baseline="0" dirty="0" err="1" smtClean="0">
                <a:ln>
                  <a:noFill/>
                </a:ln>
                <a:solidFill>
                  <a:schemeClr val="tx1"/>
                </a:solidFill>
                <a:effectLst/>
                <a:latin typeface="Arial" panose="020B0604020202020204" pitchFamily="34" charset="0"/>
              </a:rPr>
              <a:t>container</a:t>
            </a:r>
            <a:r>
              <a:rPr kumimoji="0" lang="es-MX" altLang="es-MX" sz="1600" b="1" i="0" u="none" strike="noStrike" cap="none" normalizeH="0" baseline="0" dirty="0" smtClean="0">
                <a:ln>
                  <a:noFill/>
                </a:ln>
                <a:solidFill>
                  <a:schemeClr val="tx1"/>
                </a:solidFill>
                <a:effectLst/>
                <a:latin typeface="Arial" panose="020B0604020202020204" pitchFamily="34" charset="0"/>
              </a:rPr>
              <a:t> </a:t>
            </a:r>
            <a:r>
              <a:rPr kumimoji="0" lang="es-MX" altLang="es-MX" sz="1600" b="1" i="0" u="none" strike="noStrike" cap="none" normalizeH="0" baseline="0" dirty="0" err="1" smtClean="0">
                <a:ln>
                  <a:noFill/>
                </a:ln>
                <a:solidFill>
                  <a:schemeClr val="tx1"/>
                </a:solidFill>
                <a:effectLst/>
                <a:latin typeface="Arial" panose="020B0604020202020204" pitchFamily="34" charset="0"/>
              </a:rPr>
              <a:t>image</a:t>
            </a:r>
            <a:r>
              <a:rPr kumimoji="0" lang="es-MX" altLang="es-MX" sz="1600" b="0" i="0" u="none" strike="noStrike" cap="none" normalizeH="0" baseline="0" dirty="0" smtClean="0">
                <a:ln>
                  <a:noFill/>
                </a:ln>
                <a:solidFill>
                  <a:schemeClr val="tx1"/>
                </a:solidFill>
                <a:effectLst/>
                <a:latin typeface="Arial" panose="020B0604020202020204" pitchFamily="34" charset="0"/>
              </a:rPr>
              <a:t> </a:t>
            </a:r>
            <a:r>
              <a:rPr kumimoji="0" lang="es-MX" altLang="es-MX" sz="1600" b="0" i="0" u="none" strike="noStrike" cap="none" normalizeH="0" baseline="0" dirty="0" err="1" smtClean="0">
                <a:ln>
                  <a:noFill/>
                </a:ln>
                <a:solidFill>
                  <a:schemeClr val="tx1"/>
                </a:solidFill>
                <a:effectLst/>
                <a:latin typeface="Arial" panose="020B0604020202020204" pitchFamily="34" charset="0"/>
              </a:rPr>
              <a:t>stored</a:t>
            </a:r>
            <a:r>
              <a:rPr kumimoji="0" lang="es-MX" altLang="es-MX" sz="1600" b="0" i="0" u="none" strike="noStrike" cap="none" normalizeH="0" baseline="0" dirty="0" smtClean="0">
                <a:ln>
                  <a:noFill/>
                </a:ln>
                <a:solidFill>
                  <a:schemeClr val="tx1"/>
                </a:solidFill>
                <a:effectLst/>
                <a:latin typeface="Arial" panose="020B0604020202020204" pitchFamily="34" charset="0"/>
              </a:rPr>
              <a:t> in Amazon ECR.</a:t>
            </a:r>
            <a:br>
              <a:rPr kumimoji="0" lang="es-MX" altLang="es-MX" sz="1600" b="0" i="0" u="none" strike="noStrike" cap="none" normalizeH="0" baseline="0" dirty="0" smtClean="0">
                <a:ln>
                  <a:noFill/>
                </a:ln>
                <a:solidFill>
                  <a:schemeClr val="tx1"/>
                </a:solidFill>
                <a:effectLst/>
                <a:latin typeface="Arial" panose="020B0604020202020204" pitchFamily="34" charset="0"/>
              </a:rPr>
            </a:br>
            <a:endParaRPr kumimoji="0" lang="es-MX" altLang="es-MX" sz="1600" b="0"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MX" altLang="es-MX" sz="1600" b="0" i="0" u="none" strike="noStrike" cap="none" normalizeH="0" baseline="0" dirty="0" err="1" smtClean="0">
                <a:ln>
                  <a:noFill/>
                </a:ln>
                <a:solidFill>
                  <a:schemeClr val="tx1"/>
                </a:solidFill>
                <a:effectLst/>
                <a:latin typeface="Arial" panose="020B0604020202020204" pitchFamily="34" charset="0"/>
              </a:rPr>
              <a:t>This</a:t>
            </a:r>
            <a:r>
              <a:rPr kumimoji="0" lang="es-MX" altLang="es-MX" sz="1600" b="0" i="0" u="none" strike="noStrike" cap="none" normalizeH="0" baseline="0" dirty="0" smtClean="0">
                <a:ln>
                  <a:noFill/>
                </a:ln>
                <a:solidFill>
                  <a:schemeClr val="tx1"/>
                </a:solidFill>
                <a:effectLst/>
                <a:latin typeface="Arial" panose="020B0604020202020204" pitchFamily="34" charset="0"/>
              </a:rPr>
              <a:t> </a:t>
            </a:r>
            <a:r>
              <a:rPr kumimoji="0" lang="es-MX" altLang="es-MX" sz="1600" b="0" i="0" u="none" strike="noStrike" cap="none" normalizeH="0" baseline="0" dirty="0" err="1" smtClean="0">
                <a:ln>
                  <a:noFill/>
                </a:ln>
                <a:solidFill>
                  <a:schemeClr val="tx1"/>
                </a:solidFill>
                <a:effectLst/>
                <a:latin typeface="Arial" panose="020B0604020202020204" pitchFamily="34" charset="0"/>
              </a:rPr>
              <a:t>approach</a:t>
            </a:r>
            <a:r>
              <a:rPr kumimoji="0" lang="es-MX" altLang="es-MX" sz="1600" b="0" i="0" u="none" strike="noStrike" cap="none" normalizeH="0" baseline="0" dirty="0" smtClean="0">
                <a:ln>
                  <a:noFill/>
                </a:ln>
                <a:solidFill>
                  <a:schemeClr val="tx1"/>
                </a:solidFill>
                <a:effectLst/>
                <a:latin typeface="Arial" panose="020B0604020202020204" pitchFamily="34" charset="0"/>
              </a:rPr>
              <a:t> </a:t>
            </a:r>
            <a:r>
              <a:rPr kumimoji="0" lang="es-MX" altLang="es-MX" sz="1600" b="0" i="0" u="none" strike="noStrike" cap="none" normalizeH="0" baseline="0" dirty="0" err="1" smtClean="0">
                <a:ln>
                  <a:noFill/>
                </a:ln>
                <a:solidFill>
                  <a:schemeClr val="tx1"/>
                </a:solidFill>
                <a:effectLst/>
                <a:latin typeface="Arial" panose="020B0604020202020204" pitchFamily="34" charset="0"/>
              </a:rPr>
              <a:t>allows</a:t>
            </a:r>
            <a:r>
              <a:rPr kumimoji="0" lang="es-MX" altLang="es-MX" sz="1600" b="0" i="0" u="none" strike="noStrike" cap="none" normalizeH="0" baseline="0" dirty="0" smtClean="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s-MX" altLang="es-MX" sz="1600" b="0" i="0" u="none" strike="noStrike" cap="none" normalizeH="0" baseline="0" dirty="0" err="1" smtClean="0">
                <a:ln>
                  <a:noFill/>
                </a:ln>
                <a:solidFill>
                  <a:schemeClr val="tx1"/>
                </a:solidFill>
                <a:effectLst/>
                <a:latin typeface="Arial" panose="020B0604020202020204" pitchFamily="34" charset="0"/>
              </a:rPr>
              <a:t>Larger</a:t>
            </a:r>
            <a:r>
              <a:rPr kumimoji="0" lang="es-MX" altLang="es-MX" sz="1600" b="0" i="0" u="none" strike="noStrike" cap="none" normalizeH="0" baseline="0" dirty="0" smtClean="0">
                <a:ln>
                  <a:noFill/>
                </a:ln>
                <a:solidFill>
                  <a:schemeClr val="tx1"/>
                </a:solidFill>
                <a:effectLst/>
                <a:latin typeface="Arial" panose="020B0604020202020204" pitchFamily="34" charset="0"/>
              </a:rPr>
              <a:t> ML </a:t>
            </a:r>
            <a:r>
              <a:rPr kumimoji="0" lang="es-MX" altLang="es-MX" sz="1600" b="0" i="0" u="none" strike="noStrike" cap="none" normalizeH="0" baseline="0" dirty="0" err="1" smtClean="0">
                <a:ln>
                  <a:noFill/>
                </a:ln>
                <a:solidFill>
                  <a:schemeClr val="tx1"/>
                </a:solidFill>
                <a:effectLst/>
                <a:latin typeface="Arial" panose="020B0604020202020204" pitchFamily="34" charset="0"/>
              </a:rPr>
              <a:t>libraries</a:t>
            </a:r>
            <a:r>
              <a:rPr kumimoji="0" lang="es-MX" altLang="es-MX" sz="1600" b="0" i="0" u="none" strike="noStrike" cap="none" normalizeH="0" baseline="0" dirty="0" smtClean="0">
                <a:ln>
                  <a:noFill/>
                </a:ln>
                <a:solidFill>
                  <a:schemeClr val="tx1"/>
                </a:solidFill>
                <a:effectLst/>
                <a:latin typeface="Arial" panose="020B0604020202020204" pitchFamily="34" charset="0"/>
              </a:rPr>
              <a:t> (</a:t>
            </a:r>
            <a:r>
              <a:rPr kumimoji="0" lang="es-MX" altLang="es-MX" sz="1600" b="0" i="0" u="none" strike="noStrike" cap="none" normalizeH="0" baseline="0" dirty="0" err="1" smtClean="0">
                <a:ln>
                  <a:noFill/>
                </a:ln>
                <a:solidFill>
                  <a:schemeClr val="tx1"/>
                </a:solidFill>
                <a:effectLst/>
                <a:latin typeface="Arial" panose="020B0604020202020204" pitchFamily="34" charset="0"/>
              </a:rPr>
              <a:t>numpy</a:t>
            </a:r>
            <a:r>
              <a:rPr kumimoji="0" lang="es-MX" altLang="es-MX" sz="1600" b="0" i="0" u="none" strike="noStrike" cap="none" normalizeH="0" baseline="0" dirty="0" smtClean="0">
                <a:ln>
                  <a:noFill/>
                </a:ln>
                <a:solidFill>
                  <a:schemeClr val="tx1"/>
                </a:solidFill>
                <a:effectLst/>
                <a:latin typeface="Arial" panose="020B0604020202020204" pitchFamily="34" charset="0"/>
              </a:rPr>
              <a:t>, pandas, </a:t>
            </a:r>
            <a:r>
              <a:rPr kumimoji="0" lang="es-MX" altLang="es-MX" sz="1600" b="0" i="0" u="none" strike="noStrike" cap="none" normalizeH="0" baseline="0" dirty="0" err="1" smtClean="0">
                <a:ln>
                  <a:noFill/>
                </a:ln>
                <a:solidFill>
                  <a:schemeClr val="tx1"/>
                </a:solidFill>
                <a:effectLst/>
                <a:latin typeface="Arial" panose="020B0604020202020204" pitchFamily="34" charset="0"/>
              </a:rPr>
              <a:t>sklearn</a:t>
            </a:r>
            <a:r>
              <a:rPr kumimoji="0" lang="es-MX" altLang="es-MX" sz="1600" b="0" i="0" u="none" strike="noStrike" cap="none" normalizeH="0" baseline="0" dirty="0" smtClean="0">
                <a:ln>
                  <a:noFill/>
                </a:ln>
                <a:solidFill>
                  <a:schemeClr val="tx1"/>
                </a:solidFill>
                <a:effectLst/>
                <a:latin typeface="Arial" panose="020B0604020202020204" pitchFamily="34" charset="0"/>
              </a:rPr>
              <a:t>, </a:t>
            </a:r>
            <a:r>
              <a:rPr kumimoji="0" lang="es-MX" altLang="es-MX" sz="1600" b="0" i="0" u="none" strike="noStrike" cap="none" normalizeH="0" baseline="0" dirty="0" err="1" smtClean="0">
                <a:ln>
                  <a:noFill/>
                </a:ln>
                <a:solidFill>
                  <a:schemeClr val="tx1"/>
                </a:solidFill>
                <a:effectLst/>
                <a:latin typeface="Arial" panose="020B0604020202020204" pitchFamily="34" charset="0"/>
              </a:rPr>
              <a:t>scipy</a:t>
            </a:r>
            <a:r>
              <a:rPr kumimoji="0" lang="es-MX" altLang="es-MX" sz="1600" b="0" i="0" u="none" strike="noStrike" cap="none" normalizeH="0" baseline="0" dirty="0" smtClean="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s-MX" altLang="es-MX" sz="1600" b="0" i="0" u="none" strike="noStrike" cap="none" normalizeH="0" baseline="0" dirty="0" err="1" smtClean="0">
                <a:ln>
                  <a:noFill/>
                </a:ln>
                <a:solidFill>
                  <a:schemeClr val="tx1"/>
                </a:solidFill>
                <a:effectLst/>
                <a:latin typeface="Arial" panose="020B0604020202020204" pitchFamily="34" charset="0"/>
              </a:rPr>
              <a:t>Including</a:t>
            </a:r>
            <a:r>
              <a:rPr kumimoji="0" lang="es-MX" altLang="es-MX" sz="1600" b="0" i="0" u="none" strike="noStrike" cap="none" normalizeH="0" baseline="0" dirty="0" smtClean="0">
                <a:ln>
                  <a:noFill/>
                </a:ln>
                <a:solidFill>
                  <a:schemeClr val="tx1"/>
                </a:solidFill>
                <a:effectLst/>
                <a:latin typeface="Arial" panose="020B0604020202020204" pitchFamily="34" charset="0"/>
              </a:rPr>
              <a:t> PKL </a:t>
            </a:r>
            <a:r>
              <a:rPr kumimoji="0" lang="es-MX" altLang="es-MX" sz="1600" b="0" i="0" u="none" strike="noStrike" cap="none" normalizeH="0" baseline="0" dirty="0" err="1" smtClean="0">
                <a:ln>
                  <a:noFill/>
                </a:ln>
                <a:solidFill>
                  <a:schemeClr val="tx1"/>
                </a:solidFill>
                <a:effectLst/>
                <a:latin typeface="Arial" panose="020B0604020202020204" pitchFamily="34" charset="0"/>
              </a:rPr>
              <a:t>model</a:t>
            </a:r>
            <a:r>
              <a:rPr kumimoji="0" lang="es-MX" altLang="es-MX" sz="1600" b="0" i="0" u="none" strike="noStrike" cap="none" normalizeH="0" baseline="0" dirty="0" smtClean="0">
                <a:ln>
                  <a:noFill/>
                </a:ln>
                <a:solidFill>
                  <a:schemeClr val="tx1"/>
                </a:solidFill>
                <a:effectLst/>
                <a:latin typeface="Arial" panose="020B0604020202020204" pitchFamily="34" charset="0"/>
              </a:rPr>
              <a:t> files </a:t>
            </a:r>
            <a:r>
              <a:rPr kumimoji="0" lang="es-MX" altLang="es-MX" sz="1600" b="0" i="0" u="none" strike="noStrike" cap="none" normalizeH="0" baseline="0" dirty="0" err="1" smtClean="0">
                <a:ln>
                  <a:noFill/>
                </a:ln>
                <a:solidFill>
                  <a:schemeClr val="tx1"/>
                </a:solidFill>
                <a:effectLst/>
                <a:latin typeface="Arial" panose="020B0604020202020204" pitchFamily="34" charset="0"/>
              </a:rPr>
              <a:t>directly</a:t>
            </a:r>
            <a:r>
              <a:rPr kumimoji="0" lang="es-MX" altLang="es-MX" sz="1600" b="0" i="0" u="none" strike="noStrike" cap="none" normalizeH="0" baseline="0" dirty="0" smtClean="0">
                <a:ln>
                  <a:noFill/>
                </a:ln>
                <a:solidFill>
                  <a:schemeClr val="tx1"/>
                </a:solidFill>
                <a:effectLst/>
                <a:latin typeface="Arial" panose="020B0604020202020204" pitchFamily="34" charset="0"/>
              </a:rPr>
              <a:t> </a:t>
            </a:r>
            <a:r>
              <a:rPr kumimoji="0" lang="es-MX" altLang="es-MX" sz="1600" b="0" i="0" u="none" strike="noStrike" cap="none" normalizeH="0" baseline="0" dirty="0" err="1" smtClean="0">
                <a:ln>
                  <a:noFill/>
                </a:ln>
                <a:solidFill>
                  <a:schemeClr val="tx1"/>
                </a:solidFill>
                <a:effectLst/>
                <a:latin typeface="Arial" panose="020B0604020202020204" pitchFamily="34" charset="0"/>
              </a:rPr>
              <a:t>inside</a:t>
            </a:r>
            <a:r>
              <a:rPr kumimoji="0" lang="es-MX" altLang="es-MX" sz="1600" b="0" i="0" u="none" strike="noStrike" cap="none" normalizeH="0" baseline="0" dirty="0" smtClean="0">
                <a:ln>
                  <a:noFill/>
                </a:ln>
                <a:solidFill>
                  <a:schemeClr val="tx1"/>
                </a:solidFill>
                <a:effectLst/>
                <a:latin typeface="Arial" panose="020B0604020202020204" pitchFamily="34" charset="0"/>
              </a:rPr>
              <a:t> </a:t>
            </a:r>
            <a:r>
              <a:rPr kumimoji="0" lang="es-MX" altLang="es-MX" sz="1600" b="0" i="0" u="none" strike="noStrike" cap="none" normalizeH="0" baseline="0" dirty="0" err="1" smtClean="0">
                <a:ln>
                  <a:noFill/>
                </a:ln>
                <a:solidFill>
                  <a:schemeClr val="tx1"/>
                </a:solidFill>
                <a:effectLst/>
                <a:latin typeface="Arial" panose="020B0604020202020204" pitchFamily="34" charset="0"/>
              </a:rPr>
              <a:t>the</a:t>
            </a:r>
            <a:r>
              <a:rPr kumimoji="0" lang="es-MX" altLang="es-MX" sz="1600" b="0" i="0" u="none" strike="noStrike" cap="none" normalizeH="0" baseline="0" dirty="0" smtClean="0">
                <a:ln>
                  <a:noFill/>
                </a:ln>
                <a:solidFill>
                  <a:schemeClr val="tx1"/>
                </a:solidFill>
                <a:effectLst/>
                <a:latin typeface="Arial" panose="020B0604020202020204" pitchFamily="34" charset="0"/>
              </a:rPr>
              <a:t> </a:t>
            </a:r>
            <a:r>
              <a:rPr kumimoji="0" lang="es-MX" altLang="es-MX" sz="1600" b="0" i="0" u="none" strike="noStrike" cap="none" normalizeH="0" baseline="0" dirty="0" err="1" smtClean="0">
                <a:ln>
                  <a:noFill/>
                </a:ln>
                <a:solidFill>
                  <a:schemeClr val="tx1"/>
                </a:solidFill>
                <a:effectLst/>
                <a:latin typeface="Arial" panose="020B0604020202020204" pitchFamily="34" charset="0"/>
              </a:rPr>
              <a:t>container</a:t>
            </a:r>
            <a:endParaRPr kumimoji="0" lang="es-MX" altLang="es-MX" sz="1600" b="0"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s-MX" altLang="es-MX" sz="1600" b="0" i="0" u="none" strike="noStrike" cap="none" normalizeH="0" baseline="0" dirty="0" err="1" smtClean="0">
                <a:ln>
                  <a:noFill/>
                </a:ln>
                <a:solidFill>
                  <a:schemeClr val="tx1"/>
                </a:solidFill>
                <a:effectLst/>
                <a:latin typeface="Arial" panose="020B0604020202020204" pitchFamily="34" charset="0"/>
              </a:rPr>
              <a:t>Faster</a:t>
            </a:r>
            <a:r>
              <a:rPr kumimoji="0" lang="es-MX" altLang="es-MX" sz="1600" b="0" i="0" u="none" strike="noStrike" cap="none" normalizeH="0" baseline="0" dirty="0" smtClean="0">
                <a:ln>
                  <a:noFill/>
                </a:ln>
                <a:solidFill>
                  <a:schemeClr val="tx1"/>
                </a:solidFill>
                <a:effectLst/>
                <a:latin typeface="Arial" panose="020B0604020202020204" pitchFamily="34" charset="0"/>
              </a:rPr>
              <a:t> </a:t>
            </a:r>
            <a:r>
              <a:rPr kumimoji="0" lang="es-MX" altLang="es-MX" sz="1600" b="0" i="0" u="none" strike="noStrike" cap="none" normalizeH="0" baseline="0" dirty="0" err="1" smtClean="0">
                <a:ln>
                  <a:noFill/>
                </a:ln>
                <a:solidFill>
                  <a:schemeClr val="tx1"/>
                </a:solidFill>
                <a:effectLst/>
                <a:latin typeface="Arial" panose="020B0604020202020204" pitchFamily="34" charset="0"/>
              </a:rPr>
              <a:t>inference</a:t>
            </a:r>
            <a:r>
              <a:rPr kumimoji="0" lang="es-MX" altLang="es-MX" sz="1600" b="0" i="0" u="none" strike="noStrike" cap="none" normalizeH="0" baseline="0" dirty="0" smtClean="0">
                <a:ln>
                  <a:noFill/>
                </a:ln>
                <a:solidFill>
                  <a:schemeClr val="tx1"/>
                </a:solidFill>
                <a:effectLst/>
                <a:latin typeface="Arial" panose="020B0604020202020204" pitchFamily="34" charset="0"/>
              </a:rPr>
              <a:t> </a:t>
            </a:r>
            <a:r>
              <a:rPr kumimoji="0" lang="es-MX" altLang="es-MX" sz="1600" b="0" i="0" u="none" strike="noStrike" cap="none" normalizeH="0" baseline="0" dirty="0" err="1" smtClean="0">
                <a:ln>
                  <a:noFill/>
                </a:ln>
                <a:solidFill>
                  <a:schemeClr val="tx1"/>
                </a:solidFill>
                <a:effectLst/>
                <a:latin typeface="Arial" panose="020B0604020202020204" pitchFamily="34" charset="0"/>
              </a:rPr>
              <a:t>with</a:t>
            </a:r>
            <a:r>
              <a:rPr kumimoji="0" lang="es-MX" altLang="es-MX" sz="1600" b="0" i="0" u="none" strike="noStrike" cap="none" normalizeH="0" baseline="0" dirty="0" smtClean="0">
                <a:ln>
                  <a:noFill/>
                </a:ln>
                <a:solidFill>
                  <a:schemeClr val="tx1"/>
                </a:solidFill>
                <a:effectLst/>
                <a:latin typeface="Arial" panose="020B0604020202020204" pitchFamily="34" charset="0"/>
              </a:rPr>
              <a:t> C-</a:t>
            </a:r>
            <a:r>
              <a:rPr kumimoji="0" lang="es-MX" altLang="es-MX" sz="1600" b="0" i="0" u="none" strike="noStrike" cap="none" normalizeH="0" baseline="0" dirty="0" err="1" smtClean="0">
                <a:ln>
                  <a:noFill/>
                </a:ln>
                <a:solidFill>
                  <a:schemeClr val="tx1"/>
                </a:solidFill>
                <a:effectLst/>
                <a:latin typeface="Arial" panose="020B0604020202020204" pitchFamily="34" charset="0"/>
              </a:rPr>
              <a:t>optimized</a:t>
            </a:r>
            <a:r>
              <a:rPr kumimoji="0" lang="es-MX" altLang="es-MX" sz="1600" b="0" i="0" u="none" strike="noStrike" cap="none" normalizeH="0" baseline="0" dirty="0" smtClean="0">
                <a:ln>
                  <a:noFill/>
                </a:ln>
                <a:solidFill>
                  <a:schemeClr val="tx1"/>
                </a:solidFill>
                <a:effectLst/>
                <a:latin typeface="Arial" panose="020B0604020202020204" pitchFamily="34" charset="0"/>
              </a:rPr>
              <a:t> </a:t>
            </a:r>
            <a:r>
              <a:rPr kumimoji="0" lang="es-MX" altLang="es-MX" sz="1600" b="0" i="0" u="none" strike="noStrike" cap="none" normalizeH="0" baseline="0" dirty="0" err="1" smtClean="0">
                <a:ln>
                  <a:noFill/>
                </a:ln>
                <a:solidFill>
                  <a:schemeClr val="tx1"/>
                </a:solidFill>
                <a:effectLst/>
                <a:latin typeface="Arial" panose="020B0604020202020204" pitchFamily="34" charset="0"/>
              </a:rPr>
              <a:t>scientific</a:t>
            </a:r>
            <a:r>
              <a:rPr kumimoji="0" lang="es-MX" altLang="es-MX" sz="1600" b="0" i="0" u="none" strike="noStrike" cap="none" normalizeH="0" baseline="0" dirty="0" smtClean="0">
                <a:ln>
                  <a:noFill/>
                </a:ln>
                <a:solidFill>
                  <a:schemeClr val="tx1"/>
                </a:solidFill>
                <a:effectLst/>
                <a:latin typeface="Arial" panose="020B0604020202020204" pitchFamily="34" charset="0"/>
              </a:rPr>
              <a:t> </a:t>
            </a:r>
            <a:r>
              <a:rPr kumimoji="0" lang="es-MX" altLang="es-MX" sz="1600" b="0" i="0" u="none" strike="noStrike" cap="none" normalizeH="0" baseline="0" dirty="0" err="1" smtClean="0">
                <a:ln>
                  <a:noFill/>
                </a:ln>
                <a:solidFill>
                  <a:schemeClr val="tx1"/>
                </a:solidFill>
                <a:effectLst/>
                <a:latin typeface="Arial" panose="020B0604020202020204" pitchFamily="34" charset="0"/>
              </a:rPr>
              <a:t>packages</a:t>
            </a:r>
            <a:endParaRPr kumimoji="0" lang="es-MX" altLang="es-MX" sz="1600" b="0"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s-MX" altLang="es-MX" sz="1600" b="0" i="0" u="none" strike="noStrike" cap="none" normalizeH="0" baseline="0" dirty="0" smtClean="0">
                <a:ln>
                  <a:noFill/>
                </a:ln>
                <a:solidFill>
                  <a:schemeClr val="tx1"/>
                </a:solidFill>
                <a:effectLst/>
                <a:latin typeface="Arial" panose="020B0604020202020204" pitchFamily="34" charset="0"/>
              </a:rPr>
              <a:t>Full control </a:t>
            </a:r>
            <a:r>
              <a:rPr kumimoji="0" lang="es-MX" altLang="es-MX" sz="1600" b="0" i="0" u="none" strike="noStrike" cap="none" normalizeH="0" baseline="0" dirty="0" err="1" smtClean="0">
                <a:ln>
                  <a:noFill/>
                </a:ln>
                <a:solidFill>
                  <a:schemeClr val="tx1"/>
                </a:solidFill>
                <a:effectLst/>
                <a:latin typeface="Arial" panose="020B0604020202020204" pitchFamily="34" charset="0"/>
              </a:rPr>
              <a:t>over</a:t>
            </a:r>
            <a:r>
              <a:rPr kumimoji="0" lang="es-MX" altLang="es-MX" sz="1600" b="0" i="0" u="none" strike="noStrike" cap="none" normalizeH="0" baseline="0" dirty="0" smtClean="0">
                <a:ln>
                  <a:noFill/>
                </a:ln>
                <a:solidFill>
                  <a:schemeClr val="tx1"/>
                </a:solidFill>
                <a:effectLst/>
                <a:latin typeface="Arial" panose="020B0604020202020204" pitchFamily="34" charset="0"/>
              </a:rPr>
              <a:t> </a:t>
            </a:r>
            <a:r>
              <a:rPr kumimoji="0" lang="es-MX" altLang="es-MX" sz="1600" b="0" i="0" u="none" strike="noStrike" cap="none" normalizeH="0" baseline="0" dirty="0" err="1" smtClean="0">
                <a:ln>
                  <a:noFill/>
                </a:ln>
                <a:solidFill>
                  <a:schemeClr val="tx1"/>
                </a:solidFill>
                <a:effectLst/>
                <a:latin typeface="Arial" panose="020B0604020202020204" pitchFamily="34" charset="0"/>
              </a:rPr>
              <a:t>dependencies</a:t>
            </a:r>
            <a:r>
              <a:rPr kumimoji="0" lang="es-MX" altLang="es-MX" sz="1600" b="0" i="0" u="none" strike="noStrike" cap="none" normalizeH="0" baseline="0" dirty="0" smtClean="0">
                <a:ln>
                  <a:noFill/>
                </a:ln>
                <a:solidFill>
                  <a:schemeClr val="tx1"/>
                </a:solidFill>
                <a:effectLst/>
                <a:latin typeface="Arial" panose="020B0604020202020204" pitchFamily="34" charset="0"/>
              </a:rPr>
              <a:t> and Python </a:t>
            </a:r>
            <a:r>
              <a:rPr kumimoji="0" lang="es-MX" altLang="es-MX" sz="1600" b="0" i="0" u="none" strike="noStrike" cap="none" normalizeH="0" baseline="0" dirty="0" err="1" smtClean="0">
                <a:ln>
                  <a:noFill/>
                </a:ln>
                <a:solidFill>
                  <a:schemeClr val="tx1"/>
                </a:solidFill>
                <a:effectLst/>
                <a:latin typeface="Arial" panose="020B0604020202020204" pitchFamily="34" charset="0"/>
              </a:rPr>
              <a:t>environment</a:t>
            </a:r>
            <a:endParaRPr kumimoji="0" lang="es-MX" altLang="es-MX" sz="1600" b="0"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s-MX" altLang="es-MX" sz="1600" b="0" i="0" u="none" strike="noStrike" cap="none" normalizeH="0" baseline="0" dirty="0" err="1" smtClean="0">
                <a:ln>
                  <a:noFill/>
                </a:ln>
                <a:solidFill>
                  <a:schemeClr val="tx1"/>
                </a:solidFill>
                <a:effectLst/>
                <a:latin typeface="Arial" panose="020B0604020202020204" pitchFamily="34" charset="0"/>
              </a:rPr>
              <a:t>Repeatable</a:t>
            </a:r>
            <a:r>
              <a:rPr kumimoji="0" lang="es-MX" altLang="es-MX" sz="1600" b="0" i="0" u="none" strike="noStrike" cap="none" normalizeH="0" baseline="0" dirty="0" smtClean="0">
                <a:ln>
                  <a:noFill/>
                </a:ln>
                <a:solidFill>
                  <a:schemeClr val="tx1"/>
                </a:solidFill>
                <a:effectLst/>
                <a:latin typeface="Arial" panose="020B0604020202020204" pitchFamily="34" charset="0"/>
              </a:rPr>
              <a:t>, </a:t>
            </a:r>
            <a:r>
              <a:rPr kumimoji="0" lang="es-MX" altLang="es-MX" sz="1600" b="0" i="0" u="none" strike="noStrike" cap="none" normalizeH="0" baseline="0" dirty="0" err="1" smtClean="0">
                <a:ln>
                  <a:noFill/>
                </a:ln>
                <a:solidFill>
                  <a:schemeClr val="tx1"/>
                </a:solidFill>
                <a:effectLst/>
                <a:latin typeface="Arial" panose="020B0604020202020204" pitchFamily="34" charset="0"/>
              </a:rPr>
              <a:t>versioned</a:t>
            </a:r>
            <a:r>
              <a:rPr kumimoji="0" lang="es-MX" altLang="es-MX" sz="1600" b="0" i="0" u="none" strike="noStrike" cap="none" normalizeH="0" baseline="0" dirty="0" smtClean="0">
                <a:ln>
                  <a:noFill/>
                </a:ln>
                <a:solidFill>
                  <a:schemeClr val="tx1"/>
                </a:solidFill>
                <a:effectLst/>
                <a:latin typeface="Arial" panose="020B0604020202020204" pitchFamily="34" charset="0"/>
              </a:rPr>
              <a:t> </a:t>
            </a:r>
            <a:r>
              <a:rPr kumimoji="0" lang="es-MX" altLang="es-MX" sz="1600" b="0" i="0" u="none" strike="noStrike" cap="none" normalizeH="0" baseline="0" dirty="0" err="1" smtClean="0">
                <a:ln>
                  <a:noFill/>
                </a:ln>
                <a:solidFill>
                  <a:schemeClr val="tx1"/>
                </a:solidFill>
                <a:effectLst/>
                <a:latin typeface="Arial" panose="020B0604020202020204" pitchFamily="34" charset="0"/>
              </a:rPr>
              <a:t>deployments</a:t>
            </a:r>
            <a:endParaRPr kumimoji="0" lang="es-MX" altLang="es-MX" sz="1600" b="0"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s-MX" altLang="es-MX" sz="1600" b="1"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MX" altLang="es-MX" sz="1600" b="1" i="0" u="none" strike="noStrike" cap="none" normalizeH="0" baseline="0" dirty="0" err="1" smtClean="0">
                <a:ln>
                  <a:noFill/>
                </a:ln>
                <a:solidFill>
                  <a:schemeClr val="tx1"/>
                </a:solidFill>
                <a:effectLst/>
                <a:latin typeface="Arial" panose="020B0604020202020204" pitchFamily="34" charset="0"/>
              </a:rPr>
              <a:t>Execution</a:t>
            </a:r>
            <a:r>
              <a:rPr kumimoji="0" lang="es-MX" altLang="es-MX" sz="1600" b="1" i="0" u="none" strike="noStrike" cap="none" normalizeH="0" baseline="0" dirty="0" smtClean="0">
                <a:ln>
                  <a:noFill/>
                </a:ln>
                <a:solidFill>
                  <a:schemeClr val="tx1"/>
                </a:solidFill>
                <a:effectLst/>
                <a:latin typeface="Arial" panose="020B0604020202020204" pitchFamily="34" charset="0"/>
              </a:rPr>
              <a:t> </a:t>
            </a:r>
            <a:r>
              <a:rPr kumimoji="0" lang="es-MX" altLang="es-MX" sz="1600" b="1" i="0" u="none" strike="noStrike" cap="none" normalizeH="0" baseline="0" dirty="0" err="1" smtClean="0">
                <a:ln>
                  <a:noFill/>
                </a:ln>
                <a:solidFill>
                  <a:schemeClr val="tx1"/>
                </a:solidFill>
                <a:effectLst/>
                <a:latin typeface="Arial" panose="020B0604020202020204" pitchFamily="34" charset="0"/>
              </a:rPr>
              <a:t>Lifecycle</a:t>
            </a:r>
            <a:r>
              <a:rPr kumimoji="0" lang="es-MX" altLang="es-MX" sz="1600" b="1" i="0" u="none" strike="noStrike" cap="none" normalizeH="0" baseline="0" dirty="0" smtClean="0">
                <a:ln>
                  <a:noFill/>
                </a:ln>
                <a:solidFill>
                  <a:schemeClr val="tx1"/>
                </a:solidFill>
                <a:effectLst/>
                <a:latin typeface="Arial" panose="020B0604020202020204" pitchFamily="34" charset="0"/>
              </a:rPr>
              <a:t>:</a:t>
            </a:r>
            <a:endParaRPr kumimoji="0" lang="es-MX" altLang="es-MX" sz="1600" b="0"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s-MX" altLang="es-MX" sz="1600" b="1" i="0" u="none" strike="noStrike" cap="none" normalizeH="0" baseline="0" dirty="0" err="1" smtClean="0">
                <a:ln>
                  <a:noFill/>
                </a:ln>
                <a:solidFill>
                  <a:schemeClr val="tx1"/>
                </a:solidFill>
                <a:effectLst/>
                <a:latin typeface="Arial" panose="020B0604020202020204" pitchFamily="34" charset="0"/>
              </a:rPr>
              <a:t>Cold</a:t>
            </a:r>
            <a:r>
              <a:rPr kumimoji="0" lang="es-MX" altLang="es-MX" sz="1600" b="1" i="0" u="none" strike="noStrike" cap="none" normalizeH="0" baseline="0" dirty="0" smtClean="0">
                <a:ln>
                  <a:noFill/>
                </a:ln>
                <a:solidFill>
                  <a:schemeClr val="tx1"/>
                </a:solidFill>
                <a:effectLst/>
                <a:latin typeface="Arial" panose="020B0604020202020204" pitchFamily="34" charset="0"/>
              </a:rPr>
              <a:t> </a:t>
            </a:r>
            <a:r>
              <a:rPr kumimoji="0" lang="es-MX" altLang="es-MX" sz="1600" b="1" i="0" u="none" strike="noStrike" cap="none" normalizeH="0" baseline="0" dirty="0" err="1" smtClean="0">
                <a:ln>
                  <a:noFill/>
                </a:ln>
                <a:solidFill>
                  <a:schemeClr val="tx1"/>
                </a:solidFill>
                <a:effectLst/>
                <a:latin typeface="Arial" panose="020B0604020202020204" pitchFamily="34" charset="0"/>
              </a:rPr>
              <a:t>Start</a:t>
            </a:r>
            <a:r>
              <a:rPr kumimoji="0" lang="es-MX" altLang="es-MX" sz="1600" b="1" i="0" u="none" strike="noStrike" cap="none" normalizeH="0" baseline="0" dirty="0" smtClean="0">
                <a:ln>
                  <a:noFill/>
                </a:ln>
                <a:solidFill>
                  <a:schemeClr val="tx1"/>
                </a:solidFill>
                <a:effectLst/>
                <a:latin typeface="Arial" panose="020B0604020202020204" pitchFamily="34" charset="0"/>
              </a:rPr>
              <a:t>:</a:t>
            </a:r>
            <a:r>
              <a:rPr kumimoji="0" lang="es-MX" altLang="es-MX" sz="1600" b="0" i="0" u="none" strike="noStrike" cap="none" normalizeH="0" baseline="0" dirty="0" smtClean="0">
                <a:ln>
                  <a:noFill/>
                </a:ln>
                <a:solidFill>
                  <a:schemeClr val="tx1"/>
                </a:solidFill>
                <a:effectLst/>
                <a:latin typeface="Arial" panose="020B0604020202020204" pitchFamily="34" charset="0"/>
              </a:rPr>
              <a:t/>
            </a:r>
            <a:br>
              <a:rPr kumimoji="0" lang="es-MX" altLang="es-MX" sz="1600" b="0" i="0" u="none" strike="noStrike" cap="none" normalizeH="0" baseline="0" dirty="0" smtClean="0">
                <a:ln>
                  <a:noFill/>
                </a:ln>
                <a:solidFill>
                  <a:schemeClr val="tx1"/>
                </a:solidFill>
                <a:effectLst/>
                <a:latin typeface="Arial" panose="020B0604020202020204" pitchFamily="34" charset="0"/>
              </a:rPr>
            </a:br>
            <a:r>
              <a:rPr kumimoji="0" lang="es-MX" altLang="es-MX" sz="1600" b="0" i="0" u="none" strike="noStrike" cap="none" normalizeH="0" baseline="0" dirty="0" err="1" smtClean="0">
                <a:ln>
                  <a:noFill/>
                </a:ln>
                <a:solidFill>
                  <a:schemeClr val="tx1"/>
                </a:solidFill>
                <a:effectLst/>
                <a:latin typeface="Arial" panose="020B0604020202020204" pitchFamily="34" charset="0"/>
              </a:rPr>
              <a:t>The</a:t>
            </a:r>
            <a:r>
              <a:rPr kumimoji="0" lang="es-MX" altLang="es-MX" sz="1600" b="0" i="0" u="none" strike="noStrike" cap="none" normalizeH="0" baseline="0" dirty="0" smtClean="0">
                <a:ln>
                  <a:noFill/>
                </a:ln>
                <a:solidFill>
                  <a:schemeClr val="tx1"/>
                </a:solidFill>
                <a:effectLst/>
                <a:latin typeface="Arial" panose="020B0604020202020204" pitchFamily="34" charset="0"/>
              </a:rPr>
              <a:t> </a:t>
            </a:r>
            <a:r>
              <a:rPr kumimoji="0" lang="es-MX" altLang="es-MX" sz="1600" b="0" i="0" u="none" strike="noStrike" cap="none" normalizeH="0" baseline="0" dirty="0" err="1" smtClean="0">
                <a:ln>
                  <a:noFill/>
                </a:ln>
                <a:solidFill>
                  <a:schemeClr val="tx1"/>
                </a:solidFill>
                <a:effectLst/>
                <a:latin typeface="Arial" panose="020B0604020202020204" pitchFamily="34" charset="0"/>
              </a:rPr>
              <a:t>container</a:t>
            </a:r>
            <a:r>
              <a:rPr kumimoji="0" lang="es-MX" altLang="es-MX" sz="1600" b="0" i="0" u="none" strike="noStrike" cap="none" normalizeH="0" baseline="0" dirty="0" smtClean="0">
                <a:ln>
                  <a:noFill/>
                </a:ln>
                <a:solidFill>
                  <a:schemeClr val="tx1"/>
                </a:solidFill>
                <a:effectLst/>
                <a:latin typeface="Arial" panose="020B0604020202020204" pitchFamily="34" charset="0"/>
              </a:rPr>
              <a:t> </a:t>
            </a:r>
            <a:r>
              <a:rPr kumimoji="0" lang="es-MX" altLang="es-MX" sz="1600" b="0" i="0" u="none" strike="noStrike" cap="none" normalizeH="0" baseline="0" dirty="0" err="1" smtClean="0">
                <a:ln>
                  <a:noFill/>
                </a:ln>
                <a:solidFill>
                  <a:schemeClr val="tx1"/>
                </a:solidFill>
                <a:effectLst/>
                <a:latin typeface="Arial" panose="020B0604020202020204" pitchFamily="34" charset="0"/>
              </a:rPr>
              <a:t>loads</a:t>
            </a:r>
            <a:r>
              <a:rPr kumimoji="0" lang="es-MX" altLang="es-MX" sz="1600" b="0" i="0" u="none" strike="noStrike" cap="none" normalizeH="0" baseline="0" dirty="0" smtClean="0">
                <a:ln>
                  <a:noFill/>
                </a:ln>
                <a:solidFill>
                  <a:schemeClr val="tx1"/>
                </a:solidFill>
                <a:effectLst/>
                <a:latin typeface="Arial" panose="020B0604020202020204" pitchFamily="34" charset="0"/>
              </a:rPr>
              <a:t> </a:t>
            </a:r>
            <a:r>
              <a:rPr kumimoji="0" lang="es-MX" altLang="es-MX" sz="1600" b="0" i="0" u="none" strike="noStrike" cap="none" normalizeH="0" baseline="0" dirty="0" err="1" smtClean="0">
                <a:ln>
                  <a:noFill/>
                </a:ln>
                <a:solidFill>
                  <a:schemeClr val="tx1"/>
                </a:solidFill>
                <a:effectLst/>
                <a:latin typeface="Arial" panose="020B0604020202020204" pitchFamily="34" charset="0"/>
              </a:rPr>
              <a:t>the</a:t>
            </a:r>
            <a:r>
              <a:rPr kumimoji="0" lang="es-MX" altLang="es-MX" sz="1600" b="0" i="0" u="none" strike="noStrike" cap="none" normalizeH="0" baseline="0" dirty="0" smtClean="0">
                <a:ln>
                  <a:noFill/>
                </a:ln>
                <a:solidFill>
                  <a:schemeClr val="tx1"/>
                </a:solidFill>
                <a:effectLst/>
                <a:latin typeface="Arial" panose="020B0604020202020204" pitchFamily="34" charset="0"/>
              </a:rPr>
              <a:t> ML </a:t>
            </a:r>
            <a:r>
              <a:rPr kumimoji="0" lang="es-MX" altLang="es-MX" sz="1600" b="0" i="0" u="none" strike="noStrike" cap="none" normalizeH="0" baseline="0" dirty="0" err="1" smtClean="0">
                <a:ln>
                  <a:noFill/>
                </a:ln>
                <a:solidFill>
                  <a:schemeClr val="tx1"/>
                </a:solidFill>
                <a:effectLst/>
                <a:latin typeface="Arial" panose="020B0604020202020204" pitchFamily="34" charset="0"/>
              </a:rPr>
              <a:t>model</a:t>
            </a:r>
            <a:r>
              <a:rPr kumimoji="0" lang="es-MX" altLang="es-MX" sz="1600" b="0" i="0" u="none" strike="noStrike" cap="none" normalizeH="0" baseline="0" dirty="0" smtClean="0">
                <a:ln>
                  <a:noFill/>
                </a:ln>
                <a:solidFill>
                  <a:schemeClr val="tx1"/>
                </a:solidFill>
                <a:effectLst/>
                <a:latin typeface="Arial" panose="020B0604020202020204" pitchFamily="34" charset="0"/>
              </a:rPr>
              <a:t> </a:t>
            </a:r>
            <a:r>
              <a:rPr kumimoji="0" lang="es-MX" altLang="es-MX" sz="1600" b="0" i="0" u="none" strike="noStrike" cap="none" normalizeH="0" baseline="0" dirty="0" err="1" smtClean="0">
                <a:ln>
                  <a:noFill/>
                </a:ln>
                <a:solidFill>
                  <a:schemeClr val="tx1"/>
                </a:solidFill>
                <a:effectLst/>
                <a:latin typeface="Arial" panose="020B0604020202020204" pitchFamily="34" charset="0"/>
              </a:rPr>
              <a:t>from</a:t>
            </a:r>
            <a:r>
              <a:rPr kumimoji="0" lang="es-MX" altLang="es-MX" sz="1600" b="0" i="0" u="none" strike="noStrike" cap="none" normalizeH="0" baseline="0" dirty="0" smtClean="0">
                <a:ln>
                  <a:noFill/>
                </a:ln>
                <a:solidFill>
                  <a:schemeClr val="tx1"/>
                </a:solidFill>
                <a:effectLst/>
                <a:latin typeface="Arial" panose="020B0604020202020204" pitchFamily="34" charset="0"/>
              </a:rPr>
              <a:t> </a:t>
            </a:r>
            <a:r>
              <a:rPr kumimoji="0" lang="es-MX" altLang="es-MX" sz="900" b="0" i="0" u="none" strike="noStrike" cap="none" normalizeH="0" baseline="0" dirty="0" smtClean="0">
                <a:ln>
                  <a:noFill/>
                </a:ln>
                <a:solidFill>
                  <a:schemeClr val="tx1"/>
                </a:solidFill>
                <a:effectLst/>
                <a:latin typeface="Arial Unicode MS"/>
              </a:rPr>
              <a:t>/</a:t>
            </a:r>
            <a:r>
              <a:rPr kumimoji="0" lang="es-MX" altLang="es-MX" sz="900" b="0" i="0" u="none" strike="noStrike" cap="none" normalizeH="0" baseline="0" dirty="0" err="1" smtClean="0">
                <a:ln>
                  <a:noFill/>
                </a:ln>
                <a:solidFill>
                  <a:schemeClr val="tx1"/>
                </a:solidFill>
                <a:effectLst/>
                <a:latin typeface="Arial Unicode MS"/>
              </a:rPr>
              <a:t>var</a:t>
            </a:r>
            <a:r>
              <a:rPr kumimoji="0" lang="es-MX" altLang="es-MX" sz="900" b="0" i="0" u="none" strike="noStrike" cap="none" normalizeH="0" baseline="0" dirty="0" smtClean="0">
                <a:ln>
                  <a:noFill/>
                </a:ln>
                <a:solidFill>
                  <a:schemeClr val="tx1"/>
                </a:solidFill>
                <a:effectLst/>
                <a:latin typeface="Arial Unicode MS"/>
              </a:rPr>
              <a:t>/</a:t>
            </a:r>
            <a:r>
              <a:rPr kumimoji="0" lang="es-MX" altLang="es-MX" sz="900" b="0" i="0" u="none" strike="noStrike" cap="none" normalizeH="0" baseline="0" dirty="0" err="1" smtClean="0">
                <a:ln>
                  <a:noFill/>
                </a:ln>
                <a:solidFill>
                  <a:schemeClr val="tx1"/>
                </a:solidFill>
                <a:effectLst/>
                <a:latin typeface="Arial Unicode MS"/>
              </a:rPr>
              <a:t>task</a:t>
            </a:r>
            <a:r>
              <a:rPr kumimoji="0" lang="es-MX" altLang="es-MX" sz="700" b="0" i="0" u="none" strike="noStrike" cap="none" normalizeH="0" baseline="0" dirty="0" smtClean="0">
                <a:ln>
                  <a:noFill/>
                </a:ln>
                <a:solidFill>
                  <a:schemeClr val="tx1"/>
                </a:solidFill>
                <a:effectLst/>
              </a:rPr>
              <a:t> </a:t>
            </a:r>
            <a:r>
              <a:rPr kumimoji="0" lang="es-MX" altLang="es-MX" sz="700" b="0" i="0" u="none" strike="noStrike" cap="none" normalizeH="0" baseline="0" dirty="0" err="1" smtClean="0">
                <a:ln>
                  <a:noFill/>
                </a:ln>
                <a:solidFill>
                  <a:schemeClr val="tx1"/>
                </a:solidFill>
                <a:effectLst/>
              </a:rPr>
              <a:t>into</a:t>
            </a:r>
            <a:r>
              <a:rPr kumimoji="0" lang="es-MX" altLang="es-MX" sz="700" b="0" i="0" u="none" strike="noStrike" cap="none" normalizeH="0" baseline="0" dirty="0" smtClean="0">
                <a:ln>
                  <a:noFill/>
                </a:ln>
                <a:solidFill>
                  <a:schemeClr val="tx1"/>
                </a:solidFill>
                <a:effectLst/>
              </a:rPr>
              <a:t> </a:t>
            </a:r>
            <a:r>
              <a:rPr kumimoji="0" lang="es-MX" altLang="es-MX" sz="700" b="0" i="0" u="none" strike="noStrike" cap="none" normalizeH="0" baseline="0" dirty="0" err="1" smtClean="0">
                <a:ln>
                  <a:noFill/>
                </a:ln>
                <a:solidFill>
                  <a:schemeClr val="tx1"/>
                </a:solidFill>
                <a:effectLst/>
              </a:rPr>
              <a:t>memory</a:t>
            </a:r>
            <a:r>
              <a:rPr kumimoji="0" lang="es-MX" altLang="es-MX" sz="700" b="0" i="0" u="none" strike="noStrike" cap="none" normalizeH="0" baseline="0" dirty="0" smtClean="0">
                <a:ln>
                  <a:noFill/>
                </a:ln>
                <a:solidFill>
                  <a:schemeClr val="tx1"/>
                </a:solidFill>
                <a:effectLst/>
              </a:rPr>
              <a:t>.</a:t>
            </a:r>
            <a:endParaRPr kumimoji="0" lang="es-MX" altLang="es-MX" sz="1600" b="0"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es-MX" altLang="es-MX" sz="1600" b="1" i="0" u="none" strike="noStrike" cap="none" normalizeH="0" baseline="0" dirty="0" err="1" smtClean="0">
                <a:ln>
                  <a:noFill/>
                </a:ln>
                <a:solidFill>
                  <a:schemeClr val="tx1"/>
                </a:solidFill>
                <a:effectLst/>
                <a:latin typeface="Arial" panose="020B0604020202020204" pitchFamily="34" charset="0"/>
              </a:rPr>
              <a:t>Warm</a:t>
            </a:r>
            <a:r>
              <a:rPr kumimoji="0" lang="es-MX" altLang="es-MX" sz="1600" b="1" i="0" u="none" strike="noStrike" cap="none" normalizeH="0" baseline="0" dirty="0" smtClean="0">
                <a:ln>
                  <a:noFill/>
                </a:ln>
                <a:solidFill>
                  <a:schemeClr val="tx1"/>
                </a:solidFill>
                <a:effectLst/>
                <a:latin typeface="Arial" panose="020B0604020202020204" pitchFamily="34" charset="0"/>
              </a:rPr>
              <a:t> </a:t>
            </a:r>
            <a:r>
              <a:rPr kumimoji="0" lang="es-MX" altLang="es-MX" sz="1600" b="1" i="0" u="none" strike="noStrike" cap="none" normalizeH="0" baseline="0" dirty="0" err="1" smtClean="0">
                <a:ln>
                  <a:noFill/>
                </a:ln>
                <a:solidFill>
                  <a:schemeClr val="tx1"/>
                </a:solidFill>
                <a:effectLst/>
                <a:latin typeface="Arial" panose="020B0604020202020204" pitchFamily="34" charset="0"/>
              </a:rPr>
              <a:t>Execution</a:t>
            </a:r>
            <a:r>
              <a:rPr kumimoji="0" lang="es-MX" altLang="es-MX" sz="1600" b="1" i="0" u="none" strike="noStrike" cap="none" normalizeH="0" baseline="0" dirty="0" smtClean="0">
                <a:ln>
                  <a:noFill/>
                </a:ln>
                <a:solidFill>
                  <a:schemeClr val="tx1"/>
                </a:solidFill>
                <a:effectLst/>
                <a:latin typeface="Arial" panose="020B0604020202020204" pitchFamily="34" charset="0"/>
              </a:rPr>
              <a:t>:</a:t>
            </a:r>
            <a:r>
              <a:rPr kumimoji="0" lang="es-MX" altLang="es-MX" sz="1600" b="0" i="0" u="none" strike="noStrike" cap="none" normalizeH="0" baseline="0" dirty="0" smtClean="0">
                <a:ln>
                  <a:noFill/>
                </a:ln>
                <a:solidFill>
                  <a:schemeClr val="tx1"/>
                </a:solidFill>
                <a:effectLst/>
                <a:latin typeface="Arial" panose="020B0604020202020204" pitchFamily="34" charset="0"/>
              </a:rPr>
              <a:t/>
            </a:r>
            <a:br>
              <a:rPr kumimoji="0" lang="es-MX" altLang="es-MX" sz="1600" b="0" i="0" u="none" strike="noStrike" cap="none" normalizeH="0" baseline="0" dirty="0" smtClean="0">
                <a:ln>
                  <a:noFill/>
                </a:ln>
                <a:solidFill>
                  <a:schemeClr val="tx1"/>
                </a:solidFill>
                <a:effectLst/>
                <a:latin typeface="Arial" panose="020B0604020202020204" pitchFamily="34" charset="0"/>
              </a:rPr>
            </a:br>
            <a:r>
              <a:rPr kumimoji="0" lang="es-MX" altLang="es-MX" sz="1600" b="0" i="0" u="none" strike="noStrike" cap="none" normalizeH="0" baseline="0" dirty="0" smtClean="0">
                <a:ln>
                  <a:noFill/>
                </a:ln>
                <a:solidFill>
                  <a:schemeClr val="tx1"/>
                </a:solidFill>
                <a:effectLst/>
                <a:latin typeface="Arial" panose="020B0604020202020204" pitchFamily="34" charset="0"/>
              </a:rPr>
              <a:t>API </a:t>
            </a:r>
            <a:r>
              <a:rPr kumimoji="0" lang="es-MX" altLang="es-MX" sz="1600" b="0" i="0" u="none" strike="noStrike" cap="none" normalizeH="0" baseline="0" dirty="0" err="1" smtClean="0">
                <a:ln>
                  <a:noFill/>
                </a:ln>
                <a:solidFill>
                  <a:schemeClr val="tx1"/>
                </a:solidFill>
                <a:effectLst/>
                <a:latin typeface="Arial" panose="020B0604020202020204" pitchFamily="34" charset="0"/>
              </a:rPr>
              <a:t>requests</a:t>
            </a:r>
            <a:r>
              <a:rPr kumimoji="0" lang="es-MX" altLang="es-MX" sz="1600" b="0" i="0" u="none" strike="noStrike" cap="none" normalizeH="0" baseline="0" dirty="0" smtClean="0">
                <a:ln>
                  <a:noFill/>
                </a:ln>
                <a:solidFill>
                  <a:schemeClr val="tx1"/>
                </a:solidFill>
                <a:effectLst/>
                <a:latin typeface="Arial" panose="020B0604020202020204" pitchFamily="34" charset="0"/>
              </a:rPr>
              <a:t> </a:t>
            </a:r>
            <a:r>
              <a:rPr kumimoji="0" lang="es-MX" altLang="es-MX" sz="1600" b="0" i="0" u="none" strike="noStrike" cap="none" normalizeH="0" baseline="0" dirty="0" err="1" smtClean="0">
                <a:ln>
                  <a:noFill/>
                </a:ln>
                <a:solidFill>
                  <a:schemeClr val="tx1"/>
                </a:solidFill>
                <a:effectLst/>
                <a:latin typeface="Arial" panose="020B0604020202020204" pitchFamily="34" charset="0"/>
              </a:rPr>
              <a:t>reuse</a:t>
            </a:r>
            <a:r>
              <a:rPr kumimoji="0" lang="es-MX" altLang="es-MX" sz="1600" b="0" i="0" u="none" strike="noStrike" cap="none" normalizeH="0" baseline="0" dirty="0" smtClean="0">
                <a:ln>
                  <a:noFill/>
                </a:ln>
                <a:solidFill>
                  <a:schemeClr val="tx1"/>
                </a:solidFill>
                <a:effectLst/>
                <a:latin typeface="Arial" panose="020B0604020202020204" pitchFamily="34" charset="0"/>
              </a:rPr>
              <a:t> </a:t>
            </a:r>
            <a:r>
              <a:rPr kumimoji="0" lang="es-MX" altLang="es-MX" sz="1600" b="0" i="0" u="none" strike="noStrike" cap="none" normalizeH="0" baseline="0" dirty="0" err="1" smtClean="0">
                <a:ln>
                  <a:noFill/>
                </a:ln>
                <a:solidFill>
                  <a:schemeClr val="tx1"/>
                </a:solidFill>
                <a:effectLst/>
                <a:latin typeface="Arial" panose="020B0604020202020204" pitchFamily="34" charset="0"/>
              </a:rPr>
              <a:t>the</a:t>
            </a:r>
            <a:r>
              <a:rPr kumimoji="0" lang="es-MX" altLang="es-MX" sz="1600" b="0" i="0" u="none" strike="noStrike" cap="none" normalizeH="0" baseline="0" dirty="0" smtClean="0">
                <a:ln>
                  <a:noFill/>
                </a:ln>
                <a:solidFill>
                  <a:schemeClr val="tx1"/>
                </a:solidFill>
                <a:effectLst/>
                <a:latin typeface="Arial" panose="020B0604020202020204" pitchFamily="34" charset="0"/>
              </a:rPr>
              <a:t> </a:t>
            </a:r>
            <a:r>
              <a:rPr kumimoji="0" lang="es-MX" altLang="es-MX" sz="1600" b="0" i="0" u="none" strike="noStrike" cap="none" normalizeH="0" baseline="0" dirty="0" err="1" smtClean="0">
                <a:ln>
                  <a:noFill/>
                </a:ln>
                <a:solidFill>
                  <a:schemeClr val="tx1"/>
                </a:solidFill>
                <a:effectLst/>
                <a:latin typeface="Arial" panose="020B0604020202020204" pitchFamily="34" charset="0"/>
              </a:rPr>
              <a:t>same</a:t>
            </a:r>
            <a:r>
              <a:rPr kumimoji="0" lang="es-MX" altLang="es-MX" sz="1600" b="0" i="0" u="none" strike="noStrike" cap="none" normalizeH="0" baseline="0" dirty="0" smtClean="0">
                <a:ln>
                  <a:noFill/>
                </a:ln>
                <a:solidFill>
                  <a:schemeClr val="tx1"/>
                </a:solidFill>
                <a:effectLst/>
                <a:latin typeface="Arial" panose="020B0604020202020204" pitchFamily="34" charset="0"/>
              </a:rPr>
              <a:t> </a:t>
            </a:r>
            <a:r>
              <a:rPr kumimoji="0" lang="es-MX" altLang="es-MX" sz="1600" b="0" i="0" u="none" strike="noStrike" cap="none" normalizeH="0" baseline="0" dirty="0" err="1" smtClean="0">
                <a:ln>
                  <a:noFill/>
                </a:ln>
                <a:solidFill>
                  <a:schemeClr val="tx1"/>
                </a:solidFill>
                <a:effectLst/>
                <a:latin typeface="Arial" panose="020B0604020202020204" pitchFamily="34" charset="0"/>
              </a:rPr>
              <a:t>container</a:t>
            </a:r>
            <a:r>
              <a:rPr kumimoji="0" lang="es-MX" altLang="es-MX" sz="1600" b="0" i="0" u="none" strike="noStrike" cap="none" normalizeH="0" baseline="0" dirty="0" smtClean="0">
                <a:ln>
                  <a:noFill/>
                </a:ln>
                <a:solidFill>
                  <a:schemeClr val="tx1"/>
                </a:solidFill>
                <a:effectLst/>
                <a:latin typeface="Arial" panose="020B0604020202020204" pitchFamily="34" charset="0"/>
              </a:rPr>
              <a:t>—no </a:t>
            </a:r>
            <a:r>
              <a:rPr kumimoji="0" lang="es-MX" altLang="es-MX" sz="1600" b="0" i="0" u="none" strike="noStrike" cap="none" normalizeH="0" baseline="0" dirty="0" err="1" smtClean="0">
                <a:ln>
                  <a:noFill/>
                </a:ln>
                <a:solidFill>
                  <a:schemeClr val="tx1"/>
                </a:solidFill>
                <a:effectLst/>
                <a:latin typeface="Arial" panose="020B0604020202020204" pitchFamily="34" charset="0"/>
              </a:rPr>
              <a:t>reload</a:t>
            </a:r>
            <a:r>
              <a:rPr kumimoji="0" lang="es-MX" altLang="es-MX" sz="1600" b="0" i="0" u="none" strike="noStrike" cap="none" normalizeH="0" baseline="0" dirty="0" smtClean="0">
                <a:ln>
                  <a:noFill/>
                </a:ln>
                <a:solidFill>
                  <a:schemeClr val="tx1"/>
                </a:solidFill>
                <a:effectLst/>
                <a:latin typeface="Arial" panose="020B0604020202020204" pitchFamily="34" charset="0"/>
              </a:rPr>
              <a:t> of PKL files </a:t>
            </a:r>
            <a:r>
              <a:rPr kumimoji="0" lang="es-MX" altLang="es-MX" sz="1600" b="0" i="0" u="none" strike="noStrike" cap="none" normalizeH="0" baseline="0" dirty="0" err="1" smtClean="0">
                <a:ln>
                  <a:noFill/>
                </a:ln>
                <a:solidFill>
                  <a:schemeClr val="tx1"/>
                </a:solidFill>
                <a:effectLst/>
                <a:latin typeface="Arial" panose="020B0604020202020204" pitchFamily="34" charset="0"/>
              </a:rPr>
              <a:t>needed</a:t>
            </a:r>
            <a:r>
              <a:rPr kumimoji="0" lang="es-MX" altLang="es-MX" sz="1600" b="0" i="0" u="none" strike="noStrike" cap="none" normalizeH="0" baseline="0" dirty="0" smtClean="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0" lang="es-MX" altLang="es-MX" sz="1600" b="1" i="0" u="none" strike="noStrike" cap="none" normalizeH="0" baseline="0" dirty="0" err="1" smtClean="0">
                <a:ln>
                  <a:noFill/>
                </a:ln>
                <a:solidFill>
                  <a:schemeClr val="tx1"/>
                </a:solidFill>
                <a:effectLst/>
                <a:latin typeface="Arial" panose="020B0604020202020204" pitchFamily="34" charset="0"/>
              </a:rPr>
              <a:t>Logging</a:t>
            </a:r>
            <a:r>
              <a:rPr kumimoji="0" lang="es-MX" altLang="es-MX" sz="1600" b="1" i="0" u="none" strike="noStrike" cap="none" normalizeH="0" baseline="0" dirty="0" smtClean="0">
                <a:ln>
                  <a:noFill/>
                </a:ln>
                <a:solidFill>
                  <a:schemeClr val="tx1"/>
                </a:solidFill>
                <a:effectLst/>
                <a:latin typeface="Arial" panose="020B0604020202020204" pitchFamily="34" charset="0"/>
              </a:rPr>
              <a:t> &amp; </a:t>
            </a:r>
            <a:r>
              <a:rPr kumimoji="0" lang="es-MX" altLang="es-MX" sz="1600" b="1" i="0" u="none" strike="noStrike" cap="none" normalizeH="0" baseline="0" dirty="0" err="1" smtClean="0">
                <a:ln>
                  <a:noFill/>
                </a:ln>
                <a:solidFill>
                  <a:schemeClr val="tx1"/>
                </a:solidFill>
                <a:effectLst/>
                <a:latin typeface="Arial" panose="020B0604020202020204" pitchFamily="34" charset="0"/>
              </a:rPr>
              <a:t>Monitoring</a:t>
            </a:r>
            <a:r>
              <a:rPr kumimoji="0" lang="es-MX" altLang="es-MX" sz="1600" b="1" i="0" u="none" strike="noStrike" cap="none" normalizeH="0" baseline="0" dirty="0" smtClean="0">
                <a:ln>
                  <a:noFill/>
                </a:ln>
                <a:solidFill>
                  <a:schemeClr val="tx1"/>
                </a:solidFill>
                <a:effectLst/>
                <a:latin typeface="Arial" panose="020B0604020202020204" pitchFamily="34" charset="0"/>
              </a:rPr>
              <a:t>:</a:t>
            </a:r>
            <a:r>
              <a:rPr kumimoji="0" lang="es-MX" altLang="es-MX" sz="1600" b="0" i="0" u="none" strike="noStrike" cap="none" normalizeH="0" baseline="0" dirty="0" smtClean="0">
                <a:ln>
                  <a:noFill/>
                </a:ln>
                <a:solidFill>
                  <a:schemeClr val="tx1"/>
                </a:solidFill>
                <a:effectLst/>
                <a:latin typeface="Arial" panose="020B0604020202020204" pitchFamily="34" charset="0"/>
              </a:rPr>
              <a:t/>
            </a:r>
            <a:br>
              <a:rPr kumimoji="0" lang="es-MX" altLang="es-MX" sz="1600" b="0" i="0" u="none" strike="noStrike" cap="none" normalizeH="0" baseline="0" dirty="0" smtClean="0">
                <a:ln>
                  <a:noFill/>
                </a:ln>
                <a:solidFill>
                  <a:schemeClr val="tx1"/>
                </a:solidFill>
                <a:effectLst/>
                <a:latin typeface="Arial" panose="020B0604020202020204" pitchFamily="34" charset="0"/>
              </a:rPr>
            </a:br>
            <a:r>
              <a:rPr kumimoji="0" lang="es-MX" altLang="es-MX" sz="1600" b="0" i="0" u="none" strike="noStrike" cap="none" normalizeH="0" baseline="0" dirty="0" err="1" smtClean="0">
                <a:ln>
                  <a:noFill/>
                </a:ln>
                <a:solidFill>
                  <a:schemeClr val="tx1"/>
                </a:solidFill>
                <a:effectLst/>
                <a:latin typeface="Arial" panose="020B0604020202020204" pitchFamily="34" charset="0"/>
              </a:rPr>
              <a:t>All</a:t>
            </a:r>
            <a:r>
              <a:rPr kumimoji="0" lang="es-MX" altLang="es-MX" sz="1600" b="0" i="0" u="none" strike="noStrike" cap="none" normalizeH="0" baseline="0" dirty="0" smtClean="0">
                <a:ln>
                  <a:noFill/>
                </a:ln>
                <a:solidFill>
                  <a:schemeClr val="tx1"/>
                </a:solidFill>
                <a:effectLst/>
                <a:latin typeface="Arial" panose="020B0604020202020204" pitchFamily="34" charset="0"/>
              </a:rPr>
              <a:t> </a:t>
            </a:r>
            <a:r>
              <a:rPr kumimoji="0" lang="es-MX" altLang="es-MX" sz="1600" b="0" i="0" u="none" strike="noStrike" cap="none" normalizeH="0" baseline="0" dirty="0" err="1" smtClean="0">
                <a:ln>
                  <a:noFill/>
                </a:ln>
                <a:solidFill>
                  <a:schemeClr val="tx1"/>
                </a:solidFill>
                <a:effectLst/>
                <a:latin typeface="Arial" panose="020B0604020202020204" pitchFamily="34" charset="0"/>
              </a:rPr>
              <a:t>internal</a:t>
            </a:r>
            <a:r>
              <a:rPr kumimoji="0" lang="es-MX" altLang="es-MX" sz="1600" b="0" i="0" u="none" strike="noStrike" cap="none" normalizeH="0" baseline="0" dirty="0" smtClean="0">
                <a:ln>
                  <a:noFill/>
                </a:ln>
                <a:solidFill>
                  <a:schemeClr val="tx1"/>
                </a:solidFill>
                <a:effectLst/>
                <a:latin typeface="Arial" panose="020B0604020202020204" pitchFamily="34" charset="0"/>
              </a:rPr>
              <a:t> </a:t>
            </a:r>
            <a:r>
              <a:rPr kumimoji="0" lang="es-MX" altLang="es-MX" sz="1600" b="0" i="0" u="none" strike="noStrike" cap="none" normalizeH="0" baseline="0" dirty="0" err="1" smtClean="0">
                <a:ln>
                  <a:noFill/>
                </a:ln>
                <a:solidFill>
                  <a:schemeClr val="tx1"/>
                </a:solidFill>
                <a:effectLst/>
                <a:latin typeface="Arial" panose="020B0604020202020204" pitchFamily="34" charset="0"/>
              </a:rPr>
              <a:t>logs</a:t>
            </a:r>
            <a:r>
              <a:rPr kumimoji="0" lang="es-MX" altLang="es-MX" sz="1600" b="0" i="0" u="none" strike="noStrike" cap="none" normalizeH="0" baseline="0" dirty="0" smtClean="0">
                <a:ln>
                  <a:noFill/>
                </a:ln>
                <a:solidFill>
                  <a:schemeClr val="tx1"/>
                </a:solidFill>
                <a:effectLst/>
                <a:latin typeface="Arial" panose="020B0604020202020204" pitchFamily="34" charset="0"/>
              </a:rPr>
              <a:t>, </a:t>
            </a:r>
            <a:r>
              <a:rPr kumimoji="0" lang="es-MX" altLang="es-MX" sz="1600" b="0" i="0" u="none" strike="noStrike" cap="none" normalizeH="0" baseline="0" dirty="0" err="1" smtClean="0">
                <a:ln>
                  <a:noFill/>
                </a:ln>
                <a:solidFill>
                  <a:schemeClr val="tx1"/>
                </a:solidFill>
                <a:effectLst/>
                <a:latin typeface="Arial" panose="020B0604020202020204" pitchFamily="34" charset="0"/>
              </a:rPr>
              <a:t>inference</a:t>
            </a:r>
            <a:r>
              <a:rPr kumimoji="0" lang="es-MX" altLang="es-MX" sz="1600" b="0" i="0" u="none" strike="noStrike" cap="none" normalizeH="0" baseline="0" dirty="0" smtClean="0">
                <a:ln>
                  <a:noFill/>
                </a:ln>
                <a:solidFill>
                  <a:schemeClr val="tx1"/>
                </a:solidFill>
                <a:effectLst/>
                <a:latin typeface="Arial" panose="020B0604020202020204" pitchFamily="34" charset="0"/>
              </a:rPr>
              <a:t> times, and </a:t>
            </a:r>
            <a:r>
              <a:rPr kumimoji="0" lang="es-MX" altLang="es-MX" sz="1600" b="0" i="0" u="none" strike="noStrike" cap="none" normalizeH="0" baseline="0" dirty="0" err="1" smtClean="0">
                <a:ln>
                  <a:noFill/>
                </a:ln>
                <a:solidFill>
                  <a:schemeClr val="tx1"/>
                </a:solidFill>
                <a:effectLst/>
                <a:latin typeface="Arial" panose="020B0604020202020204" pitchFamily="34" charset="0"/>
              </a:rPr>
              <a:t>errors</a:t>
            </a:r>
            <a:r>
              <a:rPr kumimoji="0" lang="es-MX" altLang="es-MX" sz="1600" b="0" i="0" u="none" strike="noStrike" cap="none" normalizeH="0" baseline="0" dirty="0" smtClean="0">
                <a:ln>
                  <a:noFill/>
                </a:ln>
                <a:solidFill>
                  <a:schemeClr val="tx1"/>
                </a:solidFill>
                <a:effectLst/>
                <a:latin typeface="Arial" panose="020B0604020202020204" pitchFamily="34" charset="0"/>
              </a:rPr>
              <a:t> are </a:t>
            </a:r>
            <a:r>
              <a:rPr kumimoji="0" lang="es-MX" altLang="es-MX" sz="1600" b="0" i="0" u="none" strike="noStrike" cap="none" normalizeH="0" baseline="0" dirty="0" err="1" smtClean="0">
                <a:ln>
                  <a:noFill/>
                </a:ln>
                <a:solidFill>
                  <a:schemeClr val="tx1"/>
                </a:solidFill>
                <a:effectLst/>
                <a:latin typeface="Arial" panose="020B0604020202020204" pitchFamily="34" charset="0"/>
              </a:rPr>
              <a:t>sent</a:t>
            </a:r>
            <a:r>
              <a:rPr kumimoji="0" lang="es-MX" altLang="es-MX" sz="1600" b="0" i="0" u="none" strike="noStrike" cap="none" normalizeH="0" baseline="0" dirty="0" smtClean="0">
                <a:ln>
                  <a:noFill/>
                </a:ln>
                <a:solidFill>
                  <a:schemeClr val="tx1"/>
                </a:solidFill>
                <a:effectLst/>
                <a:latin typeface="Arial" panose="020B0604020202020204" pitchFamily="34" charset="0"/>
              </a:rPr>
              <a:t> to </a:t>
            </a:r>
            <a:r>
              <a:rPr kumimoji="0" lang="es-MX" altLang="es-MX" sz="1600" b="0" i="0" u="none" strike="noStrike" cap="none" normalizeH="0" baseline="0" dirty="0" err="1" smtClean="0">
                <a:ln>
                  <a:noFill/>
                </a:ln>
                <a:solidFill>
                  <a:schemeClr val="tx1"/>
                </a:solidFill>
                <a:effectLst/>
                <a:latin typeface="Arial" panose="020B0604020202020204" pitchFamily="34" charset="0"/>
              </a:rPr>
              <a:t>CloudWatch</a:t>
            </a:r>
            <a:r>
              <a:rPr kumimoji="0" lang="es-MX" altLang="es-MX" sz="1600" b="0" i="0" u="none" strike="noStrike" cap="none" normalizeH="0" baseline="0" dirty="0" smtClean="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0" lang="es-MX" altLang="es-MX" sz="1600" b="1" i="0" u="none" strike="noStrike" cap="none" normalizeH="0" baseline="0" dirty="0" err="1" smtClean="0">
                <a:ln>
                  <a:noFill/>
                </a:ln>
                <a:solidFill>
                  <a:schemeClr val="tx1"/>
                </a:solidFill>
                <a:effectLst/>
                <a:latin typeface="Arial" panose="020B0604020202020204" pitchFamily="34" charset="0"/>
              </a:rPr>
              <a:t>Scalability</a:t>
            </a:r>
            <a:r>
              <a:rPr kumimoji="0" lang="es-MX" altLang="es-MX" sz="1600" b="1" i="0" u="none" strike="noStrike" cap="none" normalizeH="0" baseline="0" dirty="0" smtClean="0">
                <a:ln>
                  <a:noFill/>
                </a:ln>
                <a:solidFill>
                  <a:schemeClr val="tx1"/>
                </a:solidFill>
                <a:effectLst/>
                <a:latin typeface="Arial" panose="020B0604020202020204" pitchFamily="34" charset="0"/>
              </a:rPr>
              <a:t>:</a:t>
            </a:r>
            <a:r>
              <a:rPr kumimoji="0" lang="es-MX" altLang="es-MX" sz="1600" b="0" i="0" u="none" strike="noStrike" cap="none" normalizeH="0" baseline="0" dirty="0" smtClean="0">
                <a:ln>
                  <a:noFill/>
                </a:ln>
                <a:solidFill>
                  <a:schemeClr val="tx1"/>
                </a:solidFill>
                <a:effectLst/>
                <a:latin typeface="Arial" panose="020B0604020202020204" pitchFamily="34" charset="0"/>
              </a:rPr>
              <a:t/>
            </a:r>
            <a:br>
              <a:rPr kumimoji="0" lang="es-MX" altLang="es-MX" sz="1600" b="0" i="0" u="none" strike="noStrike" cap="none" normalizeH="0" baseline="0" dirty="0" smtClean="0">
                <a:ln>
                  <a:noFill/>
                </a:ln>
                <a:solidFill>
                  <a:schemeClr val="tx1"/>
                </a:solidFill>
                <a:effectLst/>
                <a:latin typeface="Arial" panose="020B0604020202020204" pitchFamily="34" charset="0"/>
              </a:rPr>
            </a:br>
            <a:r>
              <a:rPr kumimoji="0" lang="es-MX" altLang="es-MX" sz="1600" b="0" i="0" u="none" strike="noStrike" cap="none" normalizeH="0" baseline="0" dirty="0" smtClean="0">
                <a:ln>
                  <a:noFill/>
                </a:ln>
                <a:solidFill>
                  <a:schemeClr val="tx1"/>
                </a:solidFill>
                <a:effectLst/>
                <a:latin typeface="Arial" panose="020B0604020202020204" pitchFamily="34" charset="0"/>
              </a:rPr>
              <a:t>Lambda </a:t>
            </a:r>
            <a:r>
              <a:rPr kumimoji="0" lang="es-MX" altLang="es-MX" sz="1600" b="0" i="0" u="none" strike="noStrike" cap="none" normalizeH="0" baseline="0" dirty="0" err="1" smtClean="0">
                <a:ln>
                  <a:noFill/>
                </a:ln>
                <a:solidFill>
                  <a:schemeClr val="tx1"/>
                </a:solidFill>
                <a:effectLst/>
                <a:latin typeface="Arial" panose="020B0604020202020204" pitchFamily="34" charset="0"/>
              </a:rPr>
              <a:t>automatically</a:t>
            </a:r>
            <a:r>
              <a:rPr kumimoji="0" lang="es-MX" altLang="es-MX" sz="1600" b="0" i="0" u="none" strike="noStrike" cap="none" normalizeH="0" baseline="0" dirty="0" smtClean="0">
                <a:ln>
                  <a:noFill/>
                </a:ln>
                <a:solidFill>
                  <a:schemeClr val="tx1"/>
                </a:solidFill>
                <a:effectLst/>
                <a:latin typeface="Arial" panose="020B0604020202020204" pitchFamily="34" charset="0"/>
              </a:rPr>
              <a:t> </a:t>
            </a:r>
            <a:r>
              <a:rPr kumimoji="0" lang="es-MX" altLang="es-MX" sz="1600" b="0" i="0" u="none" strike="noStrike" cap="none" normalizeH="0" baseline="0" dirty="0" err="1" smtClean="0">
                <a:ln>
                  <a:noFill/>
                </a:ln>
                <a:solidFill>
                  <a:schemeClr val="tx1"/>
                </a:solidFill>
                <a:effectLst/>
                <a:latin typeface="Arial" panose="020B0604020202020204" pitchFamily="34" charset="0"/>
              </a:rPr>
              <a:t>scales</a:t>
            </a:r>
            <a:r>
              <a:rPr kumimoji="0" lang="es-MX" altLang="es-MX" sz="1600" b="0" i="0" u="none" strike="noStrike" cap="none" normalizeH="0" baseline="0" dirty="0" smtClean="0">
                <a:ln>
                  <a:noFill/>
                </a:ln>
                <a:solidFill>
                  <a:schemeClr val="tx1"/>
                </a:solidFill>
                <a:effectLst/>
                <a:latin typeface="Arial" panose="020B0604020202020204" pitchFamily="34" charset="0"/>
              </a:rPr>
              <a:t> </a:t>
            </a:r>
            <a:r>
              <a:rPr kumimoji="0" lang="es-MX" altLang="es-MX" sz="1600" b="0" i="0" u="none" strike="noStrike" cap="none" normalizeH="0" baseline="0" dirty="0" err="1" smtClean="0">
                <a:ln>
                  <a:noFill/>
                </a:ln>
                <a:solidFill>
                  <a:schemeClr val="tx1"/>
                </a:solidFill>
                <a:effectLst/>
                <a:latin typeface="Arial" panose="020B0604020202020204" pitchFamily="34" charset="0"/>
              </a:rPr>
              <a:t>horizontally</a:t>
            </a:r>
            <a:r>
              <a:rPr kumimoji="0" lang="es-MX" altLang="es-MX" sz="1600" b="0" i="0" u="none" strike="noStrike" cap="none" normalizeH="0" baseline="0" dirty="0" smtClean="0">
                <a:ln>
                  <a:noFill/>
                </a:ln>
                <a:solidFill>
                  <a:schemeClr val="tx1"/>
                </a:solidFill>
                <a:effectLst/>
                <a:latin typeface="Arial" panose="020B0604020202020204" pitchFamily="34" charset="0"/>
              </a:rPr>
              <a:t> </a:t>
            </a:r>
            <a:r>
              <a:rPr kumimoji="0" lang="es-MX" altLang="es-MX" sz="1600" b="0" i="0" u="none" strike="noStrike" cap="none" normalizeH="0" baseline="0" dirty="0" err="1" smtClean="0">
                <a:ln>
                  <a:noFill/>
                </a:ln>
                <a:solidFill>
                  <a:schemeClr val="tx1"/>
                </a:solidFill>
                <a:effectLst/>
                <a:latin typeface="Arial" panose="020B0604020202020204" pitchFamily="34" charset="0"/>
              </a:rPr>
              <a:t>by</a:t>
            </a:r>
            <a:r>
              <a:rPr kumimoji="0" lang="es-MX" altLang="es-MX" sz="1600" b="0" i="0" u="none" strike="noStrike" cap="none" normalizeH="0" baseline="0" dirty="0" smtClean="0">
                <a:ln>
                  <a:noFill/>
                </a:ln>
                <a:solidFill>
                  <a:schemeClr val="tx1"/>
                </a:solidFill>
                <a:effectLst/>
                <a:latin typeface="Arial" panose="020B0604020202020204" pitchFamily="34" charset="0"/>
              </a:rPr>
              <a:t> spinning up </a:t>
            </a:r>
            <a:r>
              <a:rPr kumimoji="0" lang="es-MX" altLang="es-MX" sz="1600" b="0" i="0" u="none" strike="noStrike" cap="none" normalizeH="0" baseline="0" dirty="0" err="1" smtClean="0">
                <a:ln>
                  <a:noFill/>
                </a:ln>
                <a:solidFill>
                  <a:schemeClr val="tx1"/>
                </a:solidFill>
                <a:effectLst/>
                <a:latin typeface="Arial" panose="020B0604020202020204" pitchFamily="34" charset="0"/>
              </a:rPr>
              <a:t>additional</a:t>
            </a:r>
            <a:r>
              <a:rPr kumimoji="0" lang="es-MX" altLang="es-MX" sz="1600" b="0" i="0" u="none" strike="noStrike" cap="none" normalizeH="0" baseline="0" dirty="0" smtClean="0">
                <a:ln>
                  <a:noFill/>
                </a:ln>
                <a:solidFill>
                  <a:schemeClr val="tx1"/>
                </a:solidFill>
                <a:effectLst/>
                <a:latin typeface="Arial" panose="020B0604020202020204" pitchFamily="34" charset="0"/>
              </a:rPr>
              <a:t> </a:t>
            </a:r>
            <a:r>
              <a:rPr kumimoji="0" lang="es-MX" altLang="es-MX" sz="1600" b="0" i="0" u="none" strike="noStrike" cap="none" normalizeH="0" baseline="0" dirty="0" err="1" smtClean="0">
                <a:ln>
                  <a:noFill/>
                </a:ln>
                <a:solidFill>
                  <a:schemeClr val="tx1"/>
                </a:solidFill>
                <a:effectLst/>
                <a:latin typeface="Arial" panose="020B0604020202020204" pitchFamily="34" charset="0"/>
              </a:rPr>
              <a:t>containers</a:t>
            </a:r>
            <a:r>
              <a:rPr kumimoji="0" lang="es-MX" altLang="es-MX" sz="1600" b="0" i="0" u="none" strike="noStrike" cap="none" normalizeH="0" baseline="0" dirty="0" smtClean="0">
                <a:ln>
                  <a:noFill/>
                </a:ln>
                <a:solidFill>
                  <a:schemeClr val="tx1"/>
                </a:solidFill>
                <a:effectLst/>
                <a:latin typeface="Arial" panose="020B0604020202020204" pitchFamily="34" charset="0"/>
              </a:rPr>
              <a:t> </a:t>
            </a:r>
            <a:r>
              <a:rPr kumimoji="0" lang="es-MX" altLang="es-MX" sz="1600" b="0" i="0" u="none" strike="noStrike" cap="none" normalizeH="0" baseline="0" dirty="0" err="1" smtClean="0">
                <a:ln>
                  <a:noFill/>
                </a:ln>
                <a:solidFill>
                  <a:schemeClr val="tx1"/>
                </a:solidFill>
                <a:effectLst/>
                <a:latin typeface="Arial" panose="020B0604020202020204" pitchFamily="34" charset="0"/>
              </a:rPr>
              <a:t>during</a:t>
            </a:r>
            <a:r>
              <a:rPr kumimoji="0" lang="es-MX" altLang="es-MX" sz="1600" b="0" i="0" u="none" strike="noStrike" cap="none" normalizeH="0" baseline="0" dirty="0" smtClean="0">
                <a:ln>
                  <a:noFill/>
                </a:ln>
                <a:solidFill>
                  <a:schemeClr val="tx1"/>
                </a:solidFill>
                <a:effectLst/>
                <a:latin typeface="Arial" panose="020B0604020202020204" pitchFamily="34" charset="0"/>
              </a:rPr>
              <a:t> </a:t>
            </a:r>
            <a:r>
              <a:rPr kumimoji="0" lang="es-MX" altLang="es-MX" sz="1600" b="0" i="0" u="none" strike="noStrike" cap="none" normalizeH="0" baseline="0" dirty="0" err="1" smtClean="0">
                <a:ln>
                  <a:noFill/>
                </a:ln>
                <a:solidFill>
                  <a:schemeClr val="tx1"/>
                </a:solidFill>
                <a:effectLst/>
                <a:latin typeface="Arial" panose="020B0604020202020204" pitchFamily="34" charset="0"/>
              </a:rPr>
              <a:t>high</a:t>
            </a:r>
            <a:r>
              <a:rPr kumimoji="0" lang="es-MX" altLang="es-MX" sz="1600" b="0" i="0" u="none" strike="noStrike" cap="none" normalizeH="0" baseline="0" dirty="0" smtClean="0">
                <a:ln>
                  <a:noFill/>
                </a:ln>
                <a:solidFill>
                  <a:schemeClr val="tx1"/>
                </a:solidFill>
                <a:effectLst/>
                <a:latin typeface="Arial" panose="020B0604020202020204" pitchFamily="34" charset="0"/>
              </a:rPr>
              <a:t> sensor load.</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s-MX" altLang="es-MX" sz="1800" b="0" i="0" u="none" strike="noStrike" cap="none" normalizeH="0" baseline="0" dirty="0" smtClean="0">
              <a:ln>
                <a:noFill/>
              </a:ln>
              <a:solidFill>
                <a:schemeClr val="tx1"/>
              </a:solidFill>
              <a:effectLst/>
              <a:latin typeface="Arial" panose="020B0604020202020204" pitchFamily="34" charset="0"/>
            </a:endParaRPr>
          </a:p>
        </p:txBody>
      </p:sp>
      <p:pic>
        <p:nvPicPr>
          <p:cNvPr id="5" name="Imagen 4"/>
          <p:cNvPicPr>
            <a:picLocks noChangeAspect="1"/>
          </p:cNvPicPr>
          <p:nvPr/>
        </p:nvPicPr>
        <p:blipFill>
          <a:blip r:embed="rId2"/>
          <a:stretch>
            <a:fillRect/>
          </a:stretch>
        </p:blipFill>
        <p:spPr>
          <a:xfrm>
            <a:off x="8510855" y="2803090"/>
            <a:ext cx="2676525" cy="2171700"/>
          </a:xfrm>
          <a:prstGeom prst="rect">
            <a:avLst/>
          </a:prstGeom>
        </p:spPr>
      </p:pic>
    </p:spTree>
    <p:extLst>
      <p:ext uri="{BB962C8B-B14F-4D97-AF65-F5344CB8AC3E}">
        <p14:creationId xmlns:p14="http://schemas.microsoft.com/office/powerpoint/2010/main" val="276891979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38200" y="365126"/>
            <a:ext cx="10515600" cy="396874"/>
          </a:xfrm>
        </p:spPr>
        <p:txBody>
          <a:bodyPr>
            <a:normAutofit fontScale="90000"/>
          </a:bodyPr>
          <a:lstStyle/>
          <a:p>
            <a:pPr algn="ctr"/>
            <a:r>
              <a:rPr lang="es-MX" dirty="0" smtClean="0"/>
              <a:t>AWS </a:t>
            </a:r>
            <a:r>
              <a:rPr lang="es-MX" dirty="0" err="1" smtClean="0"/>
              <a:t>Resources</a:t>
            </a:r>
            <a:endParaRPr lang="es-MX" dirty="0"/>
          </a:p>
        </p:txBody>
      </p:sp>
      <p:pic>
        <p:nvPicPr>
          <p:cNvPr id="4" name="Imagen 3"/>
          <p:cNvPicPr>
            <a:picLocks noChangeAspect="1"/>
          </p:cNvPicPr>
          <p:nvPr/>
        </p:nvPicPr>
        <p:blipFill>
          <a:blip r:embed="rId2"/>
          <a:stretch>
            <a:fillRect/>
          </a:stretch>
        </p:blipFill>
        <p:spPr>
          <a:xfrm>
            <a:off x="161925" y="1367840"/>
            <a:ext cx="4315420" cy="2532745"/>
          </a:xfrm>
          <a:prstGeom prst="rect">
            <a:avLst/>
          </a:prstGeom>
        </p:spPr>
      </p:pic>
      <p:pic>
        <p:nvPicPr>
          <p:cNvPr id="5" name="Imagen 4"/>
          <p:cNvPicPr>
            <a:picLocks noChangeAspect="1"/>
          </p:cNvPicPr>
          <p:nvPr/>
        </p:nvPicPr>
        <p:blipFill>
          <a:blip r:embed="rId3"/>
          <a:stretch>
            <a:fillRect/>
          </a:stretch>
        </p:blipFill>
        <p:spPr>
          <a:xfrm>
            <a:off x="228897" y="4190511"/>
            <a:ext cx="4181476" cy="2553465"/>
          </a:xfrm>
          <a:prstGeom prst="rect">
            <a:avLst/>
          </a:prstGeom>
        </p:spPr>
      </p:pic>
      <p:pic>
        <p:nvPicPr>
          <p:cNvPr id="6" name="Imagen 5"/>
          <p:cNvPicPr>
            <a:picLocks noChangeAspect="1"/>
          </p:cNvPicPr>
          <p:nvPr/>
        </p:nvPicPr>
        <p:blipFill>
          <a:blip r:embed="rId4"/>
          <a:stretch>
            <a:fillRect/>
          </a:stretch>
        </p:blipFill>
        <p:spPr>
          <a:xfrm>
            <a:off x="5229225" y="1636304"/>
            <a:ext cx="6756068" cy="1313876"/>
          </a:xfrm>
          <a:prstGeom prst="rect">
            <a:avLst/>
          </a:prstGeom>
        </p:spPr>
      </p:pic>
      <p:pic>
        <p:nvPicPr>
          <p:cNvPr id="7" name="Imagen 6"/>
          <p:cNvPicPr>
            <a:picLocks noChangeAspect="1"/>
          </p:cNvPicPr>
          <p:nvPr/>
        </p:nvPicPr>
        <p:blipFill>
          <a:blip r:embed="rId5"/>
          <a:stretch>
            <a:fillRect/>
          </a:stretch>
        </p:blipFill>
        <p:spPr>
          <a:xfrm>
            <a:off x="5663821" y="4077800"/>
            <a:ext cx="5048534" cy="2666176"/>
          </a:xfrm>
          <a:prstGeom prst="rect">
            <a:avLst/>
          </a:prstGeom>
        </p:spPr>
      </p:pic>
      <p:sp>
        <p:nvSpPr>
          <p:cNvPr id="8" name="CuadroTexto 7"/>
          <p:cNvSpPr txBox="1"/>
          <p:nvPr/>
        </p:nvSpPr>
        <p:spPr>
          <a:xfrm>
            <a:off x="1538011" y="998508"/>
            <a:ext cx="1563248" cy="369332"/>
          </a:xfrm>
          <a:prstGeom prst="rect">
            <a:avLst/>
          </a:prstGeom>
          <a:noFill/>
        </p:spPr>
        <p:txBody>
          <a:bodyPr wrap="none" rtlCol="0">
            <a:spAutoFit/>
          </a:bodyPr>
          <a:lstStyle/>
          <a:p>
            <a:r>
              <a:rPr lang="es-MX" dirty="0" err="1" smtClean="0"/>
              <a:t>Aws</a:t>
            </a:r>
            <a:r>
              <a:rPr lang="es-MX" dirty="0" smtClean="0"/>
              <a:t> Lambda</a:t>
            </a:r>
            <a:endParaRPr lang="es-MX" dirty="0"/>
          </a:p>
        </p:txBody>
      </p:sp>
      <p:sp>
        <p:nvSpPr>
          <p:cNvPr id="9" name="CuadroTexto 8"/>
          <p:cNvSpPr txBox="1"/>
          <p:nvPr/>
        </p:nvSpPr>
        <p:spPr>
          <a:xfrm>
            <a:off x="1337986" y="3821179"/>
            <a:ext cx="2252540" cy="369332"/>
          </a:xfrm>
          <a:prstGeom prst="rect">
            <a:avLst/>
          </a:prstGeom>
          <a:noFill/>
        </p:spPr>
        <p:txBody>
          <a:bodyPr wrap="none" rtlCol="0">
            <a:spAutoFit/>
          </a:bodyPr>
          <a:lstStyle/>
          <a:p>
            <a:r>
              <a:rPr lang="es-MX" dirty="0" err="1" smtClean="0"/>
              <a:t>Aws</a:t>
            </a:r>
            <a:r>
              <a:rPr lang="es-MX" dirty="0" smtClean="0"/>
              <a:t> Lambda Test</a:t>
            </a:r>
            <a:endParaRPr lang="es-MX" dirty="0"/>
          </a:p>
        </p:txBody>
      </p:sp>
      <p:sp>
        <p:nvSpPr>
          <p:cNvPr id="10" name="CuadroTexto 9"/>
          <p:cNvSpPr txBox="1"/>
          <p:nvPr/>
        </p:nvSpPr>
        <p:spPr>
          <a:xfrm>
            <a:off x="7061818" y="1041953"/>
            <a:ext cx="2528256" cy="369332"/>
          </a:xfrm>
          <a:prstGeom prst="rect">
            <a:avLst/>
          </a:prstGeom>
          <a:noFill/>
        </p:spPr>
        <p:txBody>
          <a:bodyPr wrap="none" rtlCol="0">
            <a:spAutoFit/>
          </a:bodyPr>
          <a:lstStyle/>
          <a:p>
            <a:r>
              <a:rPr lang="es-MX" dirty="0" err="1" smtClean="0"/>
              <a:t>Aws</a:t>
            </a:r>
            <a:r>
              <a:rPr lang="es-MX" dirty="0" smtClean="0"/>
              <a:t> ECS </a:t>
            </a:r>
            <a:r>
              <a:rPr lang="es-MX" dirty="0" err="1" smtClean="0"/>
              <a:t>Container</a:t>
            </a:r>
            <a:endParaRPr lang="es-MX" dirty="0"/>
          </a:p>
        </p:txBody>
      </p:sp>
      <p:sp>
        <p:nvSpPr>
          <p:cNvPr id="11" name="CuadroTexto 10"/>
          <p:cNvSpPr txBox="1"/>
          <p:nvPr/>
        </p:nvSpPr>
        <p:spPr>
          <a:xfrm>
            <a:off x="7061818" y="3563888"/>
            <a:ext cx="2252540" cy="369332"/>
          </a:xfrm>
          <a:prstGeom prst="rect">
            <a:avLst/>
          </a:prstGeom>
          <a:noFill/>
        </p:spPr>
        <p:txBody>
          <a:bodyPr wrap="none" rtlCol="0">
            <a:spAutoFit/>
          </a:bodyPr>
          <a:lstStyle/>
          <a:p>
            <a:r>
              <a:rPr lang="es-MX" dirty="0" err="1" smtClean="0"/>
              <a:t>Aws</a:t>
            </a:r>
            <a:r>
              <a:rPr lang="es-MX" dirty="0" smtClean="0"/>
              <a:t> API Gateway</a:t>
            </a:r>
            <a:endParaRPr lang="es-MX" dirty="0"/>
          </a:p>
        </p:txBody>
      </p:sp>
    </p:spTree>
    <p:extLst>
      <p:ext uri="{BB962C8B-B14F-4D97-AF65-F5344CB8AC3E}">
        <p14:creationId xmlns:p14="http://schemas.microsoft.com/office/powerpoint/2010/main" val="196986862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Autofit/>
          </a:bodyPr>
          <a:lstStyle/>
          <a:p>
            <a:r>
              <a:rPr lang="es-MX" sz="2800" dirty="0"/>
              <a:t>TECHNICAL </a:t>
            </a:r>
            <a:r>
              <a:rPr lang="es-MX" sz="2800" dirty="0" smtClean="0"/>
              <a:t>SLIDES - </a:t>
            </a:r>
            <a:r>
              <a:rPr lang="es-MX" sz="2800" dirty="0" err="1" smtClean="0"/>
              <a:t>Database</a:t>
            </a:r>
            <a:r>
              <a:rPr lang="es-MX" sz="2800" dirty="0" smtClean="0"/>
              <a:t> </a:t>
            </a:r>
            <a:r>
              <a:rPr lang="es-MX" sz="2800" dirty="0" err="1"/>
              <a:t>Interaction</a:t>
            </a:r>
            <a:r>
              <a:rPr lang="es-MX" sz="2800" dirty="0"/>
              <a:t> &amp; </a:t>
            </a:r>
            <a:r>
              <a:rPr lang="es-MX" sz="2800" dirty="0" err="1"/>
              <a:t>Dynamic</a:t>
            </a:r>
            <a:r>
              <a:rPr lang="es-MX" sz="2800" dirty="0"/>
              <a:t> </a:t>
            </a:r>
            <a:r>
              <a:rPr lang="es-MX" sz="2800" dirty="0" err="1"/>
              <a:t>Query</a:t>
            </a:r>
            <a:r>
              <a:rPr lang="es-MX" sz="2800" dirty="0"/>
              <a:t> </a:t>
            </a:r>
            <a:r>
              <a:rPr lang="es-MX" sz="2800" dirty="0" err="1"/>
              <a:t>Engine</a:t>
            </a:r>
            <a:r>
              <a:rPr lang="es-MX" sz="2800" dirty="0"/>
              <a:t> (</a:t>
            </a:r>
            <a:r>
              <a:rPr lang="es-MX" sz="2800" dirty="0" err="1"/>
              <a:t>Chatbot</a:t>
            </a:r>
            <a:r>
              <a:rPr lang="es-MX" sz="2800" dirty="0"/>
              <a:t> </a:t>
            </a:r>
            <a:r>
              <a:rPr lang="es-MX" sz="2800" dirty="0" err="1"/>
              <a:t>Integration</a:t>
            </a:r>
            <a:r>
              <a:rPr lang="es-MX" sz="2800" dirty="0"/>
              <a:t>)</a:t>
            </a:r>
          </a:p>
        </p:txBody>
      </p:sp>
      <p:sp>
        <p:nvSpPr>
          <p:cNvPr id="3" name="Marcador de contenido 2"/>
          <p:cNvSpPr>
            <a:spLocks noGrp="1"/>
          </p:cNvSpPr>
          <p:nvPr>
            <p:ph idx="1"/>
          </p:nvPr>
        </p:nvSpPr>
        <p:spPr>
          <a:xfrm>
            <a:off x="476250" y="1690688"/>
            <a:ext cx="10515600" cy="4351338"/>
          </a:xfrm>
        </p:spPr>
        <p:txBody>
          <a:bodyPr>
            <a:normAutofit fontScale="47500" lnSpcReduction="20000"/>
          </a:bodyPr>
          <a:lstStyle/>
          <a:p>
            <a:r>
              <a:rPr lang="en-US" b="1" dirty="0"/>
              <a:t>Smart Query Engine (LLM-Driven Database Access):</a:t>
            </a:r>
            <a:endParaRPr lang="en-US" dirty="0"/>
          </a:p>
          <a:p>
            <a:r>
              <a:rPr lang="en-US" dirty="0"/>
              <a:t>The project includes a custom </a:t>
            </a:r>
            <a:r>
              <a:rPr lang="en-US" dirty="0" err="1"/>
              <a:t>chatbot</a:t>
            </a:r>
            <a:r>
              <a:rPr lang="en-US" dirty="0"/>
              <a:t> powered by </a:t>
            </a:r>
            <a:r>
              <a:rPr lang="en-US" dirty="0" err="1"/>
              <a:t>OpenAI</a:t>
            </a:r>
            <a:r>
              <a:rPr lang="en-US" dirty="0"/>
              <a:t> that can execute </a:t>
            </a:r>
            <a:r>
              <a:rPr lang="en-US" b="1" dirty="0"/>
              <a:t>dynamic SQL queries</a:t>
            </a:r>
            <a:r>
              <a:rPr lang="en-US" dirty="0"/>
              <a:t> safely and in real-time.</a:t>
            </a:r>
          </a:p>
          <a:p>
            <a:r>
              <a:rPr lang="en-US" b="1" dirty="0"/>
              <a:t>How it Works:</a:t>
            </a:r>
            <a:endParaRPr lang="en-US" dirty="0"/>
          </a:p>
          <a:p>
            <a:r>
              <a:rPr lang="en-US" dirty="0"/>
              <a:t>The user sends a natural-language question (example: </a:t>
            </a:r>
            <a:r>
              <a:rPr lang="en-US" i="1" dirty="0"/>
              <a:t>“Show me yesterday’s energy usage for Property A.”</a:t>
            </a:r>
            <a:r>
              <a:rPr lang="en-US" dirty="0"/>
              <a:t>)</a:t>
            </a:r>
          </a:p>
          <a:p>
            <a:r>
              <a:rPr lang="en-US" dirty="0"/>
              <a:t>The prompt includes the </a:t>
            </a:r>
            <a:r>
              <a:rPr lang="en-US" b="1" dirty="0"/>
              <a:t>database schema</a:t>
            </a:r>
            <a:r>
              <a:rPr lang="en-US" dirty="0"/>
              <a:t>, table names, and column definitions.</a:t>
            </a:r>
          </a:p>
          <a:p>
            <a:r>
              <a:rPr lang="en-US" dirty="0"/>
              <a:t>The LLM generates a </a:t>
            </a:r>
            <a:r>
              <a:rPr lang="en-US" b="1" dirty="0"/>
              <a:t>validated SQL query</a:t>
            </a:r>
            <a:r>
              <a:rPr lang="en-US" dirty="0"/>
              <a:t>.</a:t>
            </a:r>
          </a:p>
          <a:p>
            <a:r>
              <a:rPr lang="en-US" dirty="0"/>
              <a:t>The system executes the query against the database and returns the results to the user.</a:t>
            </a:r>
          </a:p>
          <a:p>
            <a:r>
              <a:rPr lang="en-US" dirty="0"/>
              <a:t>A 30-second TTL timer is used to control execution cost.</a:t>
            </a:r>
          </a:p>
          <a:p>
            <a:r>
              <a:rPr lang="en-US" dirty="0"/>
              <a:t>Query sanitization is enforced to avoid injection risks.</a:t>
            </a:r>
          </a:p>
          <a:p>
            <a:r>
              <a:rPr lang="en-US" b="1" dirty="0"/>
              <a:t>Benefits:</a:t>
            </a:r>
            <a:endParaRPr lang="en-US" dirty="0"/>
          </a:p>
          <a:p>
            <a:r>
              <a:rPr lang="en-US" dirty="0"/>
              <a:t>Instant insights without writing SQL manually</a:t>
            </a:r>
          </a:p>
          <a:p>
            <a:r>
              <a:rPr lang="en-US" dirty="0"/>
              <a:t>Auto-generated analytics</a:t>
            </a:r>
          </a:p>
          <a:p>
            <a:r>
              <a:rPr lang="en-US" dirty="0"/>
              <a:t>Business-friendly interface</a:t>
            </a:r>
          </a:p>
          <a:p>
            <a:r>
              <a:rPr lang="en-US" dirty="0"/>
              <a:t>Reduced operational burden</a:t>
            </a:r>
          </a:p>
          <a:p>
            <a:r>
              <a:rPr lang="en-US" dirty="0"/>
              <a:t>Perfect for dashboards, reports, and mobile apps</a:t>
            </a:r>
          </a:p>
          <a:p>
            <a:endParaRPr lang="es-MX" dirty="0"/>
          </a:p>
        </p:txBody>
      </p:sp>
    </p:spTree>
    <p:extLst>
      <p:ext uri="{BB962C8B-B14F-4D97-AF65-F5344CB8AC3E}">
        <p14:creationId xmlns:p14="http://schemas.microsoft.com/office/powerpoint/2010/main" val="25638733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n-US" sz="3200" dirty="0"/>
              <a:t>Project Objective: Smart Energy Optimization Platform</a:t>
            </a:r>
            <a:endParaRPr lang="es-MX" sz="3200" dirty="0"/>
          </a:p>
        </p:txBody>
      </p:sp>
      <p:sp>
        <p:nvSpPr>
          <p:cNvPr id="5" name="CuadroTexto 4"/>
          <p:cNvSpPr txBox="1"/>
          <p:nvPr/>
        </p:nvSpPr>
        <p:spPr>
          <a:xfrm>
            <a:off x="941696" y="1854461"/>
            <a:ext cx="10522423" cy="3662541"/>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The goal of this project is to build an Integrated Smart Energy Platform that combines </a:t>
            </a:r>
            <a:r>
              <a:rPr lang="en-US" sz="1600" dirty="0" err="1">
                <a:latin typeface="Arial" panose="020B0604020202020204" pitchFamily="34" charset="0"/>
                <a:cs typeface="Arial" panose="020B0604020202020204" pitchFamily="34" charset="0"/>
              </a:rPr>
              <a:t>IoT</a:t>
            </a:r>
            <a:r>
              <a:rPr lang="en-US" sz="1600" dirty="0">
                <a:latin typeface="Arial" panose="020B0604020202020204" pitchFamily="34" charset="0"/>
                <a:cs typeface="Arial" panose="020B0604020202020204" pitchFamily="34" charset="0"/>
              </a:rPr>
              <a:t> sensors, AI models, and a cloud architecture to optimize energy consumption in Airbnb, small businesses, and multi-site environments</a:t>
            </a:r>
            <a:r>
              <a:rPr lang="en-US" sz="1600" dirty="0" smtClean="0">
                <a:latin typeface="Arial" panose="020B0604020202020204" pitchFamily="34" charset="0"/>
                <a:cs typeface="Arial" panose="020B0604020202020204" pitchFamily="34" charset="0"/>
              </a:rPr>
              <a:t>.</a:t>
            </a:r>
          </a:p>
          <a:p>
            <a:endParaRPr lang="en-US" sz="1600" dirty="0" smtClean="0">
              <a:latin typeface="Arial" panose="020B0604020202020204" pitchFamily="34" charset="0"/>
              <a:cs typeface="Arial" panose="020B0604020202020204" pitchFamily="34" charset="0"/>
            </a:endParaRPr>
          </a:p>
          <a:p>
            <a:r>
              <a:rPr lang="en-US" sz="1600" dirty="0" smtClean="0">
                <a:latin typeface="Arial" panose="020B0604020202020204" pitchFamily="34" charset="0"/>
                <a:cs typeface="Arial" panose="020B0604020202020204" pitchFamily="34" charset="0"/>
              </a:rPr>
              <a:t>The </a:t>
            </a:r>
            <a:r>
              <a:rPr lang="en-US" sz="1600" dirty="0">
                <a:latin typeface="Arial" panose="020B0604020202020204" pitchFamily="34" charset="0"/>
                <a:cs typeface="Arial" panose="020B0604020202020204" pitchFamily="34" charset="0"/>
              </a:rPr>
              <a:t>solution addresses real-world problems such as excessive consumption, unexpected outages, and inefficient space utilization through real-time monitoring of electricity, occupancy, lighting, and temperature, along with predictive models capable of detecting anomalies, forecasting costs, and anticipating failures</a:t>
            </a:r>
            <a:r>
              <a:rPr lang="en-US" sz="1600" dirty="0" smtClean="0">
                <a:latin typeface="Arial" panose="020B0604020202020204" pitchFamily="34" charset="0"/>
                <a:cs typeface="Arial" panose="020B0604020202020204" pitchFamily="34" charset="0"/>
              </a:rPr>
              <a:t>.</a:t>
            </a:r>
          </a:p>
          <a:p>
            <a:endParaRPr lang="en-US" sz="1600" dirty="0" smtClean="0">
              <a:latin typeface="Arial" panose="020B0604020202020204" pitchFamily="34" charset="0"/>
              <a:cs typeface="Arial" panose="020B0604020202020204" pitchFamily="34" charset="0"/>
            </a:endParaRPr>
          </a:p>
          <a:p>
            <a:r>
              <a:rPr lang="en-US" sz="1600" dirty="0" smtClean="0">
                <a:latin typeface="Arial" panose="020B0604020202020204" pitchFamily="34" charset="0"/>
                <a:cs typeface="Arial" panose="020B0604020202020204" pitchFamily="34" charset="0"/>
              </a:rPr>
              <a:t>The </a:t>
            </a:r>
            <a:r>
              <a:rPr lang="en-US" sz="1600" dirty="0">
                <a:latin typeface="Arial" panose="020B0604020202020204" pitchFamily="34" charset="0"/>
                <a:cs typeface="Arial" panose="020B0604020202020204" pitchFamily="34" charset="0"/>
              </a:rPr>
              <a:t>ecosystem operates on AWS: Shelly sensors send data to the API Gateway, which is processed by a Lambda function containing the model's PKL files to run instant predictions. The results are stored in the database, enabling continuous feedback and model retraining to improve its accuracy over time. </a:t>
            </a:r>
            <a:endParaRPr lang="en-US" sz="1600" dirty="0" smtClean="0">
              <a:latin typeface="Arial" panose="020B0604020202020204" pitchFamily="34" charset="0"/>
              <a:cs typeface="Arial" panose="020B0604020202020204" pitchFamily="34" charset="0"/>
            </a:endParaRPr>
          </a:p>
          <a:p>
            <a:endParaRPr lang="en-US" sz="1600" dirty="0">
              <a:latin typeface="Arial" panose="020B0604020202020204" pitchFamily="34" charset="0"/>
              <a:cs typeface="Arial" panose="020B0604020202020204" pitchFamily="34" charset="0"/>
            </a:endParaRPr>
          </a:p>
          <a:p>
            <a:r>
              <a:rPr lang="en-US" sz="1600" dirty="0" smtClean="0">
                <a:latin typeface="Arial" panose="020B0604020202020204" pitchFamily="34" charset="0"/>
                <a:cs typeface="Arial" panose="020B0604020202020204" pitchFamily="34" charset="0"/>
              </a:rPr>
              <a:t>A </a:t>
            </a:r>
            <a:r>
              <a:rPr lang="en-US" sz="1600" dirty="0">
                <a:latin typeface="Arial" panose="020B0604020202020204" pitchFamily="34" charset="0"/>
                <a:cs typeface="Arial" panose="020B0604020202020204" pitchFamily="34" charset="0"/>
              </a:rPr>
              <a:t>centralized dashboard allows for monitoring all properties and visualizing key metrics, enabling data-driven decisions</a:t>
            </a:r>
            <a:r>
              <a:rPr lang="en-US" sz="1600" dirty="0" smtClean="0">
                <a:latin typeface="Arial" panose="020B0604020202020204" pitchFamily="34" charset="0"/>
                <a:cs typeface="Arial" panose="020B0604020202020204" pitchFamily="34" charset="0"/>
              </a:rPr>
              <a:t>. Together</a:t>
            </a:r>
            <a:r>
              <a:rPr lang="en-US" sz="1600" dirty="0">
                <a:latin typeface="Arial" panose="020B0604020202020204" pitchFamily="34" charset="0"/>
                <a:cs typeface="Arial" panose="020B0604020202020204" pitchFamily="34" charset="0"/>
              </a:rPr>
              <a:t>, this platform delivers a complete, production-ready solution that integrates </a:t>
            </a:r>
            <a:r>
              <a:rPr lang="en-US" sz="1600" dirty="0" err="1">
                <a:latin typeface="Arial" panose="020B0604020202020204" pitchFamily="34" charset="0"/>
                <a:cs typeface="Arial" panose="020B0604020202020204" pitchFamily="34" charset="0"/>
              </a:rPr>
              <a:t>IoT</a:t>
            </a:r>
            <a:r>
              <a:rPr lang="en-US" sz="1600" dirty="0">
                <a:latin typeface="Arial" panose="020B0604020202020204" pitchFamily="34" charset="0"/>
                <a:cs typeface="Arial" panose="020B0604020202020204" pitchFamily="34" charset="0"/>
              </a:rPr>
              <a:t>, AI, and automation to reduce costs, prevent failures, and improve energy sustainability.</a:t>
            </a:r>
            <a:endParaRPr lang="es-MX" sz="1600" dirty="0">
              <a:latin typeface="Arial" panose="020B0604020202020204" pitchFamily="34" charset="0"/>
              <a:cs typeface="Arial" panose="020B0604020202020204" pitchFamily="34" charset="0"/>
            </a:endParaRPr>
          </a:p>
        </p:txBody>
      </p:sp>
      <p:pic>
        <p:nvPicPr>
          <p:cNvPr id="6" name="Imagen 5"/>
          <p:cNvPicPr>
            <a:picLocks noChangeAspect="1"/>
          </p:cNvPicPr>
          <p:nvPr/>
        </p:nvPicPr>
        <p:blipFill>
          <a:blip r:embed="rId2"/>
          <a:stretch>
            <a:fillRect/>
          </a:stretch>
        </p:blipFill>
        <p:spPr>
          <a:xfrm>
            <a:off x="10282451" y="140530"/>
            <a:ext cx="1550158" cy="1550158"/>
          </a:xfrm>
          <a:prstGeom prst="rect">
            <a:avLst/>
          </a:prstGeom>
        </p:spPr>
      </p:pic>
    </p:spTree>
    <p:extLst>
      <p:ext uri="{BB962C8B-B14F-4D97-AF65-F5344CB8AC3E}">
        <p14:creationId xmlns:p14="http://schemas.microsoft.com/office/powerpoint/2010/main" val="369856608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38200" y="0"/>
            <a:ext cx="10515600" cy="1325563"/>
          </a:xfrm>
        </p:spPr>
        <p:txBody>
          <a:bodyPr>
            <a:normAutofit/>
          </a:bodyPr>
          <a:lstStyle/>
          <a:p>
            <a:r>
              <a:rPr lang="en-US" sz="2800" dirty="0"/>
              <a:t>Code Walkthrough </a:t>
            </a:r>
            <a:r>
              <a:rPr lang="en-US" sz="2800" dirty="0" smtClean="0"/>
              <a:t/>
            </a:r>
            <a:br>
              <a:rPr lang="en-US" sz="2800" dirty="0" smtClean="0"/>
            </a:br>
            <a:r>
              <a:rPr lang="en-US" sz="2800" dirty="0" smtClean="0"/>
              <a:t>(</a:t>
            </a:r>
            <a:r>
              <a:rPr lang="en-US" sz="2800" dirty="0"/>
              <a:t>Internal Logic &amp; Key Components)</a:t>
            </a:r>
            <a:endParaRPr lang="es-MX" sz="2800" dirty="0"/>
          </a:p>
        </p:txBody>
      </p:sp>
      <p:sp>
        <p:nvSpPr>
          <p:cNvPr id="4" name="Rectangle 1"/>
          <p:cNvSpPr>
            <a:spLocks noGrp="1" noChangeArrowheads="1"/>
          </p:cNvSpPr>
          <p:nvPr>
            <p:ph idx="1"/>
          </p:nvPr>
        </p:nvSpPr>
        <p:spPr bwMode="auto">
          <a:xfrm>
            <a:off x="838200" y="1005629"/>
            <a:ext cx="5676900" cy="58523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fontAlgn="base">
              <a:lnSpc>
                <a:spcPct val="70000"/>
              </a:lnSpc>
              <a:spcAft>
                <a:spcPct val="0"/>
              </a:spcAft>
              <a:buClrTx/>
              <a:buSzTx/>
              <a:buNone/>
              <a:tabLst/>
            </a:pPr>
            <a:r>
              <a:rPr lang="es-MX" altLang="es-MX" sz="900" b="1" dirty="0" err="1"/>
              <a:t>key</a:t>
            </a:r>
            <a:r>
              <a:rPr lang="es-MX" altLang="es-MX" sz="900" b="1" dirty="0"/>
              <a:t> </a:t>
            </a:r>
            <a:r>
              <a:rPr lang="es-MX" altLang="es-MX" sz="900" b="1" dirty="0" err="1"/>
              <a:t>Components</a:t>
            </a:r>
            <a:r>
              <a:rPr lang="es-MX" altLang="es-MX" sz="900" b="1" dirty="0"/>
              <a:t> </a:t>
            </a:r>
            <a:r>
              <a:rPr lang="es-MX" altLang="es-MX" sz="900" dirty="0"/>
              <a:t>of lambda_function.py:</a:t>
            </a:r>
          </a:p>
          <a:p>
            <a:pPr marL="0" marR="0" lvl="0" indent="0" fontAlgn="base">
              <a:lnSpc>
                <a:spcPct val="70000"/>
              </a:lnSpc>
              <a:spcAft>
                <a:spcPct val="0"/>
              </a:spcAft>
              <a:buClrTx/>
              <a:buSzTx/>
              <a:buNone/>
              <a:tabLst/>
            </a:pPr>
            <a:r>
              <a:rPr lang="es-MX" altLang="es-MX" sz="900" b="1" dirty="0" err="1"/>
              <a:t>Model</a:t>
            </a:r>
            <a:r>
              <a:rPr lang="es-MX" altLang="es-MX" sz="900" b="1" dirty="0"/>
              <a:t> </a:t>
            </a:r>
            <a:r>
              <a:rPr lang="es-MX" altLang="es-MX" sz="900" b="1" dirty="0" err="1"/>
              <a:t>Loading</a:t>
            </a:r>
            <a:r>
              <a:rPr lang="es-MX" altLang="es-MX" sz="900" b="1" dirty="0"/>
              <a:t>:</a:t>
            </a:r>
          </a:p>
          <a:p>
            <a:pPr marL="228600" marR="0" lvl="1" fontAlgn="base">
              <a:lnSpc>
                <a:spcPct val="70000"/>
              </a:lnSpc>
              <a:spcBef>
                <a:spcPts val="1000"/>
              </a:spcBef>
              <a:spcAft>
                <a:spcPct val="0"/>
              </a:spcAft>
              <a:buClrTx/>
              <a:buSzTx/>
              <a:tabLst/>
            </a:pPr>
            <a:r>
              <a:rPr lang="es-MX" altLang="es-MX" sz="900" dirty="0"/>
              <a:t>PKL </a:t>
            </a:r>
            <a:r>
              <a:rPr lang="es-MX" altLang="es-MX" sz="900" dirty="0" err="1"/>
              <a:t>model</a:t>
            </a:r>
            <a:r>
              <a:rPr lang="es-MX" altLang="es-MX" sz="900" dirty="0"/>
              <a:t> </a:t>
            </a:r>
            <a:r>
              <a:rPr lang="es-MX" altLang="es-MX" sz="900" dirty="0" err="1"/>
              <a:t>loaded</a:t>
            </a:r>
            <a:r>
              <a:rPr lang="es-MX" altLang="es-MX" sz="900" dirty="0"/>
              <a:t> at </a:t>
            </a:r>
            <a:r>
              <a:rPr lang="es-MX" altLang="es-MX" sz="900" dirty="0" err="1"/>
              <a:t>startup</a:t>
            </a:r>
            <a:endParaRPr lang="es-MX" altLang="es-MX" sz="900" dirty="0"/>
          </a:p>
          <a:p>
            <a:pPr marL="228600" marR="0" lvl="1" fontAlgn="base">
              <a:lnSpc>
                <a:spcPct val="70000"/>
              </a:lnSpc>
              <a:spcBef>
                <a:spcPts val="1000"/>
              </a:spcBef>
              <a:spcAft>
                <a:spcPct val="0"/>
              </a:spcAft>
              <a:buClrTx/>
              <a:buSzTx/>
              <a:tabLst/>
            </a:pPr>
            <a:r>
              <a:rPr lang="es-MX" altLang="es-MX" sz="900" dirty="0" err="1"/>
              <a:t>Stored</a:t>
            </a:r>
            <a:r>
              <a:rPr lang="es-MX" altLang="es-MX" sz="900" dirty="0"/>
              <a:t> as a global variable </a:t>
            </a:r>
            <a:r>
              <a:rPr lang="es-MX" altLang="es-MX" sz="900" dirty="0" err="1"/>
              <a:t>for</a:t>
            </a:r>
            <a:r>
              <a:rPr lang="es-MX" altLang="es-MX" sz="900" dirty="0"/>
              <a:t> performance</a:t>
            </a:r>
          </a:p>
          <a:p>
            <a:pPr marL="228600" marR="0" lvl="1" fontAlgn="base">
              <a:lnSpc>
                <a:spcPct val="70000"/>
              </a:lnSpc>
              <a:spcBef>
                <a:spcPts val="1000"/>
              </a:spcBef>
              <a:spcAft>
                <a:spcPct val="0"/>
              </a:spcAft>
              <a:buClrTx/>
              <a:buSzTx/>
              <a:tabLst/>
            </a:pPr>
            <a:r>
              <a:rPr lang="es-MX" altLang="es-MX" sz="900" dirty="0" err="1"/>
              <a:t>Preprocessing</a:t>
            </a:r>
            <a:r>
              <a:rPr lang="es-MX" altLang="es-MX" sz="900" dirty="0"/>
              <a:t> </a:t>
            </a:r>
            <a:r>
              <a:rPr lang="es-MX" altLang="es-MX" sz="900" dirty="0" err="1"/>
              <a:t>tools</a:t>
            </a:r>
            <a:r>
              <a:rPr lang="es-MX" altLang="es-MX" sz="900" dirty="0"/>
              <a:t> (</a:t>
            </a:r>
            <a:r>
              <a:rPr lang="es-MX" altLang="es-MX" sz="900" dirty="0" err="1"/>
              <a:t>scaler</a:t>
            </a:r>
            <a:r>
              <a:rPr lang="es-MX" altLang="es-MX" sz="900" dirty="0"/>
              <a:t>, </a:t>
            </a:r>
            <a:r>
              <a:rPr lang="es-MX" altLang="es-MX" sz="900" dirty="0" err="1"/>
              <a:t>encoder</a:t>
            </a:r>
            <a:r>
              <a:rPr lang="es-MX" altLang="es-MX" sz="900" dirty="0"/>
              <a:t>) </a:t>
            </a:r>
            <a:r>
              <a:rPr lang="es-MX" altLang="es-MX" sz="900" dirty="0" err="1"/>
              <a:t>also</a:t>
            </a:r>
            <a:r>
              <a:rPr lang="es-MX" altLang="es-MX" sz="900" dirty="0"/>
              <a:t> </a:t>
            </a:r>
            <a:r>
              <a:rPr lang="es-MX" altLang="es-MX" sz="900" dirty="0" err="1"/>
              <a:t>loaded</a:t>
            </a:r>
            <a:endParaRPr lang="es-MX" altLang="es-MX" sz="900" dirty="0"/>
          </a:p>
          <a:p>
            <a:pPr marL="0" marR="0" lvl="0" indent="0" fontAlgn="base">
              <a:lnSpc>
                <a:spcPct val="70000"/>
              </a:lnSpc>
              <a:spcAft>
                <a:spcPct val="0"/>
              </a:spcAft>
              <a:buClrTx/>
              <a:buSzTx/>
              <a:buNone/>
              <a:tabLst/>
            </a:pPr>
            <a:r>
              <a:rPr lang="es-MX" altLang="es-MX" sz="900" b="1" dirty="0" err="1"/>
              <a:t>Event</a:t>
            </a:r>
            <a:r>
              <a:rPr lang="es-MX" altLang="es-MX" sz="900" b="1" dirty="0"/>
              <a:t> </a:t>
            </a:r>
            <a:r>
              <a:rPr lang="es-MX" altLang="es-MX" sz="900" b="1" dirty="0" err="1"/>
              <a:t>Parsing</a:t>
            </a:r>
            <a:r>
              <a:rPr lang="es-MX" altLang="es-MX" sz="900" b="1" dirty="0"/>
              <a:t>:</a:t>
            </a:r>
          </a:p>
          <a:p>
            <a:pPr marL="228600" marR="0" lvl="1" fontAlgn="base">
              <a:lnSpc>
                <a:spcPct val="70000"/>
              </a:lnSpc>
              <a:spcBef>
                <a:spcPts val="1000"/>
              </a:spcBef>
              <a:spcAft>
                <a:spcPct val="0"/>
              </a:spcAft>
              <a:buClrTx/>
              <a:buSzTx/>
              <a:tabLst/>
            </a:pPr>
            <a:r>
              <a:rPr lang="es-MX" altLang="es-MX" sz="900" dirty="0"/>
              <a:t>Lambda </a:t>
            </a:r>
            <a:r>
              <a:rPr lang="es-MX" altLang="es-MX" sz="900" dirty="0" err="1"/>
              <a:t>receives</a:t>
            </a:r>
            <a:r>
              <a:rPr lang="es-MX" altLang="es-MX" sz="900" dirty="0"/>
              <a:t> sensor </a:t>
            </a:r>
            <a:r>
              <a:rPr lang="es-MX" altLang="es-MX" sz="900" dirty="0" err="1"/>
              <a:t>payloads</a:t>
            </a:r>
            <a:r>
              <a:rPr lang="es-MX" altLang="es-MX" sz="900" dirty="0"/>
              <a:t> </a:t>
            </a:r>
            <a:r>
              <a:rPr lang="es-MX" altLang="es-MX" sz="900" dirty="0" err="1"/>
              <a:t>through</a:t>
            </a:r>
            <a:r>
              <a:rPr lang="es-MX" altLang="es-MX" sz="900" dirty="0"/>
              <a:t> API Gateway</a:t>
            </a:r>
          </a:p>
          <a:p>
            <a:pPr marL="228600" marR="0" lvl="1" fontAlgn="base">
              <a:lnSpc>
                <a:spcPct val="70000"/>
              </a:lnSpc>
              <a:spcBef>
                <a:spcPts val="1000"/>
              </a:spcBef>
              <a:spcAft>
                <a:spcPct val="0"/>
              </a:spcAft>
              <a:buClrTx/>
              <a:buSzTx/>
              <a:tabLst/>
            </a:pPr>
            <a:r>
              <a:rPr lang="es-MX" altLang="es-MX" sz="900" dirty="0" err="1"/>
              <a:t>Supports</a:t>
            </a:r>
            <a:r>
              <a:rPr lang="es-MX" altLang="es-MX" sz="900" dirty="0"/>
              <a:t> </a:t>
            </a:r>
            <a:r>
              <a:rPr lang="es-MX" altLang="es-MX" sz="900" dirty="0" err="1"/>
              <a:t>both</a:t>
            </a:r>
            <a:r>
              <a:rPr lang="es-MX" altLang="es-MX" sz="900" dirty="0"/>
              <a:t> JSON </a:t>
            </a:r>
            <a:r>
              <a:rPr lang="es-MX" altLang="es-MX" sz="900" dirty="0" err="1"/>
              <a:t>body</a:t>
            </a:r>
            <a:r>
              <a:rPr lang="es-MX" altLang="es-MX" sz="900" dirty="0"/>
              <a:t> and </a:t>
            </a:r>
            <a:r>
              <a:rPr lang="es-MX" altLang="es-MX" sz="900" dirty="0" err="1"/>
              <a:t>direct</a:t>
            </a:r>
            <a:r>
              <a:rPr lang="es-MX" altLang="es-MX" sz="900" dirty="0"/>
              <a:t> </a:t>
            </a:r>
            <a:r>
              <a:rPr lang="es-MX" altLang="es-MX" sz="900" dirty="0" err="1"/>
              <a:t>invocations</a:t>
            </a:r>
            <a:endParaRPr lang="es-MX" altLang="es-MX" sz="900" dirty="0"/>
          </a:p>
          <a:p>
            <a:pPr marL="228600" marR="0" lvl="1" fontAlgn="base">
              <a:lnSpc>
                <a:spcPct val="70000"/>
              </a:lnSpc>
              <a:spcBef>
                <a:spcPts val="1000"/>
              </a:spcBef>
              <a:spcAft>
                <a:spcPct val="0"/>
              </a:spcAft>
              <a:buClrTx/>
              <a:buSzTx/>
              <a:tabLst/>
            </a:pPr>
            <a:r>
              <a:rPr lang="es-MX" altLang="es-MX" sz="900" dirty="0" err="1"/>
              <a:t>Automatic</a:t>
            </a:r>
            <a:r>
              <a:rPr lang="es-MX" altLang="es-MX" sz="900" dirty="0"/>
              <a:t> </a:t>
            </a:r>
            <a:r>
              <a:rPr lang="es-MX" altLang="es-MX" sz="900" dirty="0" err="1"/>
              <a:t>validation</a:t>
            </a:r>
            <a:r>
              <a:rPr lang="es-MX" altLang="es-MX" sz="900" dirty="0"/>
              <a:t> of </a:t>
            </a:r>
            <a:r>
              <a:rPr lang="es-MX" altLang="es-MX" sz="900" dirty="0" err="1"/>
              <a:t>required</a:t>
            </a:r>
            <a:r>
              <a:rPr lang="es-MX" altLang="es-MX" sz="900" dirty="0"/>
              <a:t> </a:t>
            </a:r>
            <a:r>
              <a:rPr lang="es-MX" altLang="es-MX" sz="900" dirty="0" err="1"/>
              <a:t>fields</a:t>
            </a:r>
            <a:endParaRPr lang="es-MX" altLang="es-MX" sz="900" dirty="0"/>
          </a:p>
          <a:p>
            <a:pPr marL="0" marR="0" lvl="0" indent="0" fontAlgn="base">
              <a:lnSpc>
                <a:spcPct val="70000"/>
              </a:lnSpc>
              <a:spcAft>
                <a:spcPct val="0"/>
              </a:spcAft>
              <a:buClrTx/>
              <a:buSzTx/>
              <a:buNone/>
              <a:tabLst/>
            </a:pPr>
            <a:r>
              <a:rPr lang="es-MX" altLang="es-MX" sz="900" b="1" dirty="0" err="1"/>
              <a:t>Feature</a:t>
            </a:r>
            <a:r>
              <a:rPr lang="es-MX" altLang="es-MX" sz="900" b="1" dirty="0"/>
              <a:t> </a:t>
            </a:r>
            <a:r>
              <a:rPr lang="es-MX" altLang="es-MX" sz="900" b="1" dirty="0" err="1"/>
              <a:t>Construction</a:t>
            </a:r>
            <a:r>
              <a:rPr lang="es-MX" altLang="es-MX" sz="900" b="1" dirty="0"/>
              <a:t>:</a:t>
            </a:r>
          </a:p>
          <a:p>
            <a:pPr marL="228600" marR="0" lvl="1" fontAlgn="base">
              <a:lnSpc>
                <a:spcPct val="70000"/>
              </a:lnSpc>
              <a:spcBef>
                <a:spcPts val="1000"/>
              </a:spcBef>
              <a:spcAft>
                <a:spcPct val="0"/>
              </a:spcAft>
              <a:buClrTx/>
              <a:buSzTx/>
              <a:tabLst/>
            </a:pPr>
            <a:r>
              <a:rPr lang="es-MX" altLang="es-MX" sz="900" dirty="0" err="1"/>
              <a:t>Raw</a:t>
            </a:r>
            <a:r>
              <a:rPr lang="es-MX" altLang="es-MX" sz="900" dirty="0"/>
              <a:t> sensor data </a:t>
            </a:r>
            <a:r>
              <a:rPr lang="es-MX" altLang="es-MX" sz="900" dirty="0" err="1"/>
              <a:t>transformed</a:t>
            </a:r>
            <a:r>
              <a:rPr lang="es-MX" altLang="es-MX" sz="900" dirty="0"/>
              <a:t> </a:t>
            </a:r>
            <a:r>
              <a:rPr lang="es-MX" altLang="es-MX" sz="900" dirty="0" err="1"/>
              <a:t>into</a:t>
            </a:r>
            <a:r>
              <a:rPr lang="es-MX" altLang="es-MX" sz="900" dirty="0"/>
              <a:t> ML-</a:t>
            </a:r>
            <a:r>
              <a:rPr lang="es-MX" altLang="es-MX" sz="900" dirty="0" err="1"/>
              <a:t>friendly</a:t>
            </a:r>
            <a:r>
              <a:rPr lang="es-MX" altLang="es-MX" sz="900" dirty="0"/>
              <a:t> </a:t>
            </a:r>
            <a:r>
              <a:rPr lang="es-MX" altLang="es-MX" sz="900" dirty="0" err="1"/>
              <a:t>format</a:t>
            </a:r>
            <a:endParaRPr lang="es-MX" altLang="es-MX" sz="900" dirty="0"/>
          </a:p>
          <a:p>
            <a:pPr marL="228600" marR="0" lvl="1" fontAlgn="base">
              <a:lnSpc>
                <a:spcPct val="70000"/>
              </a:lnSpc>
              <a:spcBef>
                <a:spcPts val="1000"/>
              </a:spcBef>
              <a:spcAft>
                <a:spcPct val="0"/>
              </a:spcAft>
              <a:buClrTx/>
              <a:buSzTx/>
              <a:tabLst/>
            </a:pPr>
            <a:r>
              <a:rPr lang="es-MX" altLang="es-MX" sz="900" dirty="0" err="1"/>
              <a:t>Normalization</a:t>
            </a:r>
            <a:r>
              <a:rPr lang="es-MX" altLang="es-MX" sz="900" dirty="0"/>
              <a:t>, </a:t>
            </a:r>
            <a:r>
              <a:rPr lang="es-MX" altLang="es-MX" sz="900" dirty="0" err="1"/>
              <a:t>scaling</a:t>
            </a:r>
            <a:r>
              <a:rPr lang="es-MX" altLang="es-MX" sz="900" dirty="0"/>
              <a:t>, </a:t>
            </a:r>
            <a:r>
              <a:rPr lang="es-MX" altLang="es-MX" sz="900" dirty="0" err="1"/>
              <a:t>missing-value</a:t>
            </a:r>
            <a:r>
              <a:rPr lang="es-MX" altLang="es-MX" sz="900" dirty="0"/>
              <a:t> </a:t>
            </a:r>
            <a:r>
              <a:rPr lang="es-MX" altLang="es-MX" sz="900" dirty="0" err="1"/>
              <a:t>handling</a:t>
            </a:r>
            <a:endParaRPr lang="es-MX" altLang="es-MX" sz="900" dirty="0"/>
          </a:p>
          <a:p>
            <a:pPr marL="228600" marR="0" lvl="1" fontAlgn="base">
              <a:lnSpc>
                <a:spcPct val="70000"/>
              </a:lnSpc>
              <a:spcBef>
                <a:spcPts val="1000"/>
              </a:spcBef>
              <a:spcAft>
                <a:spcPct val="0"/>
              </a:spcAft>
              <a:buClrTx/>
              <a:buSzTx/>
              <a:tabLst/>
            </a:pPr>
            <a:r>
              <a:rPr lang="es-MX" altLang="es-MX" sz="900" dirty="0" err="1"/>
              <a:t>Derived</a:t>
            </a:r>
            <a:r>
              <a:rPr lang="es-MX" altLang="es-MX" sz="900" dirty="0"/>
              <a:t> </a:t>
            </a:r>
            <a:r>
              <a:rPr lang="es-MX" altLang="es-MX" sz="900" dirty="0" err="1"/>
              <a:t>features</a:t>
            </a:r>
            <a:r>
              <a:rPr lang="es-MX" altLang="es-MX" sz="900" dirty="0"/>
              <a:t> (</a:t>
            </a:r>
            <a:r>
              <a:rPr lang="es-MX" altLang="es-MX" sz="900" dirty="0" err="1"/>
              <a:t>hour</a:t>
            </a:r>
            <a:r>
              <a:rPr lang="es-MX" altLang="es-MX" sz="900" dirty="0"/>
              <a:t> of </a:t>
            </a:r>
            <a:r>
              <a:rPr lang="es-MX" altLang="es-MX" sz="900" dirty="0" err="1"/>
              <a:t>day</a:t>
            </a:r>
            <a:r>
              <a:rPr lang="es-MX" altLang="es-MX" sz="900" dirty="0"/>
              <a:t>, deltas, </a:t>
            </a:r>
            <a:r>
              <a:rPr lang="es-MX" altLang="es-MX" sz="900" dirty="0" err="1"/>
              <a:t>rolling</a:t>
            </a:r>
            <a:r>
              <a:rPr lang="es-MX" altLang="es-MX" sz="900" dirty="0"/>
              <a:t> </a:t>
            </a:r>
            <a:r>
              <a:rPr lang="es-MX" altLang="es-MX" sz="900" dirty="0" err="1"/>
              <a:t>windows</a:t>
            </a:r>
            <a:r>
              <a:rPr lang="es-MX" altLang="es-MX" sz="900" dirty="0"/>
              <a:t>)</a:t>
            </a:r>
          </a:p>
          <a:p>
            <a:pPr marL="0" marR="0" lvl="0" indent="0" fontAlgn="base">
              <a:lnSpc>
                <a:spcPct val="70000"/>
              </a:lnSpc>
              <a:spcAft>
                <a:spcPct val="0"/>
              </a:spcAft>
              <a:buClrTx/>
              <a:buSzTx/>
              <a:buNone/>
              <a:tabLst/>
            </a:pPr>
            <a:r>
              <a:rPr lang="es-MX" altLang="es-MX" sz="900" b="1" dirty="0" err="1"/>
              <a:t>Prediction</a:t>
            </a:r>
            <a:r>
              <a:rPr lang="es-MX" altLang="es-MX" sz="900" b="1" dirty="0"/>
              <a:t> </a:t>
            </a:r>
            <a:r>
              <a:rPr lang="es-MX" altLang="es-MX" sz="900" b="1" dirty="0" err="1"/>
              <a:t>Function</a:t>
            </a:r>
            <a:r>
              <a:rPr lang="es-MX" altLang="es-MX" sz="900" b="1" dirty="0"/>
              <a:t>:</a:t>
            </a:r>
          </a:p>
          <a:p>
            <a:pPr marL="228600" marR="0" lvl="1" fontAlgn="base">
              <a:lnSpc>
                <a:spcPct val="70000"/>
              </a:lnSpc>
              <a:spcBef>
                <a:spcPts val="1000"/>
              </a:spcBef>
              <a:spcAft>
                <a:spcPct val="0"/>
              </a:spcAft>
              <a:buClrTx/>
              <a:buSzTx/>
              <a:tabLst/>
            </a:pPr>
            <a:r>
              <a:rPr lang="es-MX" altLang="es-MX" sz="900" dirty="0" err="1"/>
              <a:t>Executes</a:t>
            </a:r>
            <a:r>
              <a:rPr lang="es-MX" altLang="es-MX" sz="900" dirty="0"/>
              <a:t> </a:t>
            </a:r>
            <a:r>
              <a:rPr lang="es-MX" altLang="es-MX" sz="900" dirty="0" err="1"/>
              <a:t>inference</a:t>
            </a:r>
            <a:r>
              <a:rPr lang="es-MX" altLang="es-MX" sz="900" dirty="0"/>
              <a:t> </a:t>
            </a:r>
            <a:r>
              <a:rPr lang="es-MX" altLang="es-MX" sz="900" dirty="0" err="1"/>
              <a:t>using</a:t>
            </a:r>
            <a:r>
              <a:rPr lang="es-MX" altLang="es-MX" sz="900" dirty="0"/>
              <a:t> </a:t>
            </a:r>
            <a:r>
              <a:rPr lang="es-MX" altLang="es-MX" sz="900" dirty="0" err="1"/>
              <a:t>the</a:t>
            </a:r>
            <a:r>
              <a:rPr lang="es-MX" altLang="es-MX" sz="900" dirty="0"/>
              <a:t> </a:t>
            </a:r>
            <a:r>
              <a:rPr lang="es-MX" altLang="es-MX" sz="900" dirty="0" err="1"/>
              <a:t>loaded</a:t>
            </a:r>
            <a:r>
              <a:rPr lang="es-MX" altLang="es-MX" sz="900" dirty="0"/>
              <a:t> </a:t>
            </a:r>
            <a:r>
              <a:rPr lang="es-MX" altLang="es-MX" sz="900" dirty="0" err="1"/>
              <a:t>model</a:t>
            </a:r>
            <a:endParaRPr lang="es-MX" altLang="es-MX" sz="900" dirty="0"/>
          </a:p>
          <a:p>
            <a:pPr marL="228600" marR="0" lvl="1" fontAlgn="base">
              <a:lnSpc>
                <a:spcPct val="70000"/>
              </a:lnSpc>
              <a:spcBef>
                <a:spcPts val="1000"/>
              </a:spcBef>
              <a:spcAft>
                <a:spcPct val="0"/>
              </a:spcAft>
              <a:buClrTx/>
              <a:buSzTx/>
              <a:tabLst/>
            </a:pPr>
            <a:r>
              <a:rPr lang="es-MX" altLang="es-MX" sz="900" dirty="0" err="1"/>
              <a:t>Returns</a:t>
            </a:r>
            <a:r>
              <a:rPr lang="es-MX" altLang="es-MX" sz="900" dirty="0"/>
              <a:t> </a:t>
            </a:r>
            <a:r>
              <a:rPr lang="es-MX" altLang="es-MX" sz="900" dirty="0" err="1"/>
              <a:t>anomaly</a:t>
            </a:r>
            <a:r>
              <a:rPr lang="es-MX" altLang="es-MX" sz="900" dirty="0"/>
              <a:t> </a:t>
            </a:r>
            <a:r>
              <a:rPr lang="es-MX" altLang="es-MX" sz="900" dirty="0" err="1"/>
              <a:t>probability</a:t>
            </a:r>
            <a:r>
              <a:rPr lang="es-MX" altLang="es-MX" sz="900" dirty="0"/>
              <a:t>, </a:t>
            </a:r>
            <a:r>
              <a:rPr lang="es-MX" altLang="es-MX" sz="900" dirty="0" err="1"/>
              <a:t>consumption</a:t>
            </a:r>
            <a:r>
              <a:rPr lang="es-MX" altLang="es-MX" sz="900" dirty="0"/>
              <a:t> </a:t>
            </a:r>
            <a:r>
              <a:rPr lang="es-MX" altLang="es-MX" sz="900" dirty="0" err="1"/>
              <a:t>estimate</a:t>
            </a:r>
            <a:r>
              <a:rPr lang="es-MX" altLang="es-MX" sz="900" dirty="0"/>
              <a:t>, </a:t>
            </a:r>
            <a:r>
              <a:rPr lang="es-MX" altLang="es-MX" sz="900" dirty="0" err="1"/>
              <a:t>or</a:t>
            </a:r>
            <a:r>
              <a:rPr lang="es-MX" altLang="es-MX" sz="900" dirty="0"/>
              <a:t> </a:t>
            </a:r>
            <a:r>
              <a:rPr lang="es-MX" altLang="es-MX" sz="900" dirty="0" err="1"/>
              <a:t>occupancy</a:t>
            </a:r>
            <a:r>
              <a:rPr lang="es-MX" altLang="es-MX" sz="900" dirty="0"/>
              <a:t> </a:t>
            </a:r>
            <a:r>
              <a:rPr lang="es-MX" altLang="es-MX" sz="900" dirty="0" err="1"/>
              <a:t>state</a:t>
            </a:r>
            <a:endParaRPr lang="es-MX" altLang="es-MX" sz="900" dirty="0"/>
          </a:p>
          <a:p>
            <a:pPr marL="228600" marR="0" lvl="1" fontAlgn="base">
              <a:lnSpc>
                <a:spcPct val="70000"/>
              </a:lnSpc>
              <a:spcBef>
                <a:spcPts val="1000"/>
              </a:spcBef>
              <a:spcAft>
                <a:spcPct val="0"/>
              </a:spcAft>
              <a:buClrTx/>
              <a:buSzTx/>
              <a:tabLst/>
            </a:pPr>
            <a:r>
              <a:rPr lang="es-MX" altLang="es-MX" sz="900" dirty="0" err="1"/>
              <a:t>Includes</a:t>
            </a:r>
            <a:r>
              <a:rPr lang="es-MX" altLang="es-MX" sz="900" dirty="0"/>
              <a:t> try/</a:t>
            </a:r>
            <a:r>
              <a:rPr lang="es-MX" altLang="es-MX" sz="900" dirty="0" err="1"/>
              <a:t>except</a:t>
            </a:r>
            <a:r>
              <a:rPr lang="es-MX" altLang="es-MX" sz="900" dirty="0"/>
              <a:t> </a:t>
            </a:r>
            <a:r>
              <a:rPr lang="es-MX" altLang="es-MX" sz="900" dirty="0" err="1"/>
              <a:t>wrappers</a:t>
            </a:r>
            <a:r>
              <a:rPr lang="es-MX" altLang="es-MX" sz="900" dirty="0"/>
              <a:t> and full </a:t>
            </a:r>
            <a:r>
              <a:rPr lang="es-MX" altLang="es-MX" sz="900" dirty="0" err="1"/>
              <a:t>CloudWatch</a:t>
            </a:r>
            <a:r>
              <a:rPr lang="es-MX" altLang="es-MX" sz="900" dirty="0"/>
              <a:t> </a:t>
            </a:r>
            <a:r>
              <a:rPr lang="es-MX" altLang="es-MX" sz="900" dirty="0" err="1"/>
              <a:t>logs</a:t>
            </a:r>
            <a:endParaRPr lang="es-MX" altLang="es-MX" sz="900" dirty="0"/>
          </a:p>
          <a:p>
            <a:pPr marL="0" marR="0" lvl="0" indent="0" fontAlgn="base">
              <a:lnSpc>
                <a:spcPct val="70000"/>
              </a:lnSpc>
              <a:spcAft>
                <a:spcPct val="0"/>
              </a:spcAft>
              <a:buClrTx/>
              <a:buSzTx/>
              <a:buNone/>
              <a:tabLst/>
            </a:pPr>
            <a:r>
              <a:rPr lang="es-MX" altLang="es-MX" sz="900" b="1" dirty="0"/>
              <a:t>Response </a:t>
            </a:r>
            <a:r>
              <a:rPr lang="es-MX" altLang="es-MX" sz="900" b="1" dirty="0" err="1"/>
              <a:t>Serialization</a:t>
            </a:r>
            <a:r>
              <a:rPr lang="es-MX" altLang="es-MX" sz="900" b="1" dirty="0"/>
              <a:t>:</a:t>
            </a:r>
          </a:p>
          <a:p>
            <a:pPr marL="228600" marR="0" lvl="1" fontAlgn="base">
              <a:lnSpc>
                <a:spcPct val="70000"/>
              </a:lnSpc>
              <a:spcBef>
                <a:spcPts val="1000"/>
              </a:spcBef>
              <a:spcAft>
                <a:spcPct val="0"/>
              </a:spcAft>
              <a:buClrTx/>
              <a:buSzTx/>
              <a:tabLst/>
            </a:pPr>
            <a:r>
              <a:rPr lang="es-MX" altLang="es-MX" sz="900" dirty="0" err="1"/>
              <a:t>Results</a:t>
            </a:r>
            <a:r>
              <a:rPr lang="es-MX" altLang="es-MX" sz="900" dirty="0"/>
              <a:t> </a:t>
            </a:r>
            <a:r>
              <a:rPr lang="es-MX" altLang="es-MX" sz="900" dirty="0" err="1"/>
              <a:t>converted</a:t>
            </a:r>
            <a:r>
              <a:rPr lang="es-MX" altLang="es-MX" sz="900" dirty="0"/>
              <a:t> to JSON</a:t>
            </a:r>
          </a:p>
          <a:p>
            <a:pPr marL="228600" marR="0" lvl="1" fontAlgn="base">
              <a:lnSpc>
                <a:spcPct val="70000"/>
              </a:lnSpc>
              <a:spcBef>
                <a:spcPts val="1000"/>
              </a:spcBef>
              <a:spcAft>
                <a:spcPct val="0"/>
              </a:spcAft>
              <a:buClrTx/>
              <a:buSzTx/>
              <a:tabLst/>
            </a:pPr>
            <a:r>
              <a:rPr lang="es-MX" altLang="es-MX" sz="900" dirty="0" err="1"/>
              <a:t>Saved</a:t>
            </a:r>
            <a:r>
              <a:rPr lang="es-MX" altLang="es-MX" sz="900" dirty="0"/>
              <a:t> to </a:t>
            </a:r>
            <a:r>
              <a:rPr lang="es-MX" altLang="es-MX" sz="900" dirty="0" err="1"/>
              <a:t>database</a:t>
            </a:r>
            <a:endParaRPr lang="es-MX" altLang="es-MX" sz="900" dirty="0"/>
          </a:p>
          <a:p>
            <a:pPr marL="228600" marR="0" lvl="1" fontAlgn="base">
              <a:lnSpc>
                <a:spcPct val="70000"/>
              </a:lnSpc>
              <a:spcBef>
                <a:spcPts val="1000"/>
              </a:spcBef>
              <a:spcAft>
                <a:spcPct val="0"/>
              </a:spcAft>
              <a:buClrTx/>
              <a:buSzTx/>
              <a:tabLst/>
            </a:pPr>
            <a:r>
              <a:rPr lang="es-MX" altLang="es-MX" sz="900" dirty="0" err="1"/>
              <a:t>Sent</a:t>
            </a:r>
            <a:r>
              <a:rPr lang="es-MX" altLang="es-MX" sz="900" dirty="0"/>
              <a:t> back to </a:t>
            </a:r>
            <a:r>
              <a:rPr lang="es-MX" altLang="es-MX" sz="900" dirty="0" err="1"/>
              <a:t>the</a:t>
            </a:r>
            <a:r>
              <a:rPr lang="es-MX" altLang="es-MX" sz="900" dirty="0"/>
              <a:t> </a:t>
            </a:r>
            <a:r>
              <a:rPr lang="es-MX" altLang="es-MX" sz="900" dirty="0" err="1"/>
              <a:t>caller</a:t>
            </a:r>
            <a:r>
              <a:rPr lang="es-MX" altLang="es-MX" sz="900" dirty="0"/>
              <a:t> </a:t>
            </a:r>
            <a:r>
              <a:rPr lang="es-MX" altLang="es-MX" sz="900" dirty="0" err="1"/>
              <a:t>through</a:t>
            </a:r>
            <a:r>
              <a:rPr lang="es-MX" altLang="es-MX" sz="900" dirty="0"/>
              <a:t> API Gateway</a:t>
            </a:r>
          </a:p>
          <a:p>
            <a:pPr marL="0" marR="0" lvl="0" indent="0" fontAlgn="base">
              <a:lnSpc>
                <a:spcPct val="70000"/>
              </a:lnSpc>
              <a:spcAft>
                <a:spcPct val="0"/>
              </a:spcAft>
              <a:buClrTx/>
              <a:buSzTx/>
              <a:buNone/>
              <a:tabLst/>
            </a:pPr>
            <a:r>
              <a:rPr lang="es-MX" altLang="es-MX" sz="900" b="1" dirty="0" err="1"/>
              <a:t>Extensibility</a:t>
            </a:r>
            <a:r>
              <a:rPr lang="es-MX" altLang="es-MX" sz="900" b="1" dirty="0"/>
              <a:t>:</a:t>
            </a:r>
            <a:r>
              <a:rPr lang="es-MX" altLang="es-MX" sz="900" dirty="0"/>
              <a:t/>
            </a:r>
            <a:br>
              <a:rPr lang="es-MX" altLang="es-MX" sz="900" dirty="0"/>
            </a:br>
            <a:r>
              <a:rPr lang="es-MX" altLang="es-MX" sz="900" dirty="0" err="1"/>
              <a:t>The</a:t>
            </a:r>
            <a:r>
              <a:rPr lang="es-MX" altLang="es-MX" sz="900" dirty="0"/>
              <a:t> </a:t>
            </a:r>
            <a:r>
              <a:rPr lang="es-MX" altLang="es-MX" sz="900" dirty="0" err="1"/>
              <a:t>code</a:t>
            </a:r>
            <a:r>
              <a:rPr lang="es-MX" altLang="es-MX" sz="900" dirty="0"/>
              <a:t> </a:t>
            </a:r>
            <a:r>
              <a:rPr lang="es-MX" altLang="es-MX" sz="900" dirty="0" err="1"/>
              <a:t>is</a:t>
            </a:r>
            <a:r>
              <a:rPr lang="es-MX" altLang="es-MX" sz="900" dirty="0"/>
              <a:t> </a:t>
            </a:r>
            <a:r>
              <a:rPr lang="es-MX" altLang="es-MX" sz="900" dirty="0" err="1"/>
              <a:t>structured</a:t>
            </a:r>
            <a:r>
              <a:rPr lang="es-MX" altLang="es-MX" sz="900" dirty="0"/>
              <a:t> so new </a:t>
            </a:r>
            <a:r>
              <a:rPr lang="es-MX" altLang="es-MX" sz="900" dirty="0" err="1"/>
              <a:t>models</a:t>
            </a:r>
            <a:r>
              <a:rPr lang="es-MX" altLang="es-MX" sz="900" dirty="0"/>
              <a:t> can be </a:t>
            </a:r>
            <a:r>
              <a:rPr lang="es-MX" altLang="es-MX" sz="900" dirty="0" err="1"/>
              <a:t>added</a:t>
            </a:r>
            <a:r>
              <a:rPr lang="es-MX" altLang="es-MX" sz="900" dirty="0"/>
              <a:t> </a:t>
            </a:r>
            <a:r>
              <a:rPr lang="es-MX" altLang="es-MX" sz="900" dirty="0" err="1"/>
              <a:t>easily</a:t>
            </a:r>
            <a:r>
              <a:rPr lang="es-MX" altLang="es-MX" sz="900" dirty="0"/>
              <a:t>:</a:t>
            </a:r>
          </a:p>
          <a:p>
            <a:pPr marL="228600" marR="0" lvl="1" fontAlgn="base">
              <a:lnSpc>
                <a:spcPct val="70000"/>
              </a:lnSpc>
              <a:spcBef>
                <a:spcPts val="1000"/>
              </a:spcBef>
              <a:spcAft>
                <a:spcPct val="0"/>
              </a:spcAft>
              <a:buClrTx/>
              <a:buSzTx/>
              <a:tabLst/>
            </a:pPr>
            <a:r>
              <a:rPr lang="es-MX" altLang="es-MX" sz="900" dirty="0" err="1"/>
              <a:t>Drop</a:t>
            </a:r>
            <a:r>
              <a:rPr lang="es-MX" altLang="es-MX" sz="900" dirty="0"/>
              <a:t> new PKL files </a:t>
            </a:r>
            <a:r>
              <a:rPr lang="es-MX" altLang="es-MX" sz="900" dirty="0" err="1"/>
              <a:t>into</a:t>
            </a:r>
            <a:r>
              <a:rPr lang="es-MX" altLang="es-MX" sz="900" dirty="0"/>
              <a:t> /</a:t>
            </a:r>
            <a:r>
              <a:rPr lang="es-MX" altLang="es-MX" sz="900" dirty="0" err="1"/>
              <a:t>var</a:t>
            </a:r>
            <a:r>
              <a:rPr lang="es-MX" altLang="es-MX" sz="900" dirty="0"/>
              <a:t>/</a:t>
            </a:r>
            <a:r>
              <a:rPr lang="es-MX" altLang="es-MX" sz="900" dirty="0" err="1"/>
              <a:t>task</a:t>
            </a:r>
            <a:r>
              <a:rPr lang="es-MX" altLang="es-MX" sz="900" dirty="0"/>
              <a:t>/</a:t>
            </a:r>
          </a:p>
          <a:p>
            <a:pPr marL="228600" marR="0" lvl="1" fontAlgn="base">
              <a:lnSpc>
                <a:spcPct val="70000"/>
              </a:lnSpc>
              <a:spcBef>
                <a:spcPts val="1000"/>
              </a:spcBef>
              <a:spcAft>
                <a:spcPct val="0"/>
              </a:spcAft>
              <a:buClrTx/>
              <a:buSzTx/>
              <a:tabLst/>
            </a:pPr>
            <a:r>
              <a:rPr lang="es-MX" altLang="es-MX" sz="900" dirty="0" err="1"/>
              <a:t>Add</a:t>
            </a:r>
            <a:r>
              <a:rPr lang="es-MX" altLang="es-MX" sz="900" dirty="0"/>
              <a:t> a new </a:t>
            </a:r>
            <a:r>
              <a:rPr lang="es-MX" altLang="es-MX" sz="900" dirty="0" err="1"/>
              <a:t>inference</a:t>
            </a:r>
            <a:r>
              <a:rPr lang="es-MX" altLang="es-MX" sz="900" dirty="0"/>
              <a:t> </a:t>
            </a:r>
            <a:r>
              <a:rPr lang="es-MX" altLang="es-MX" sz="900" dirty="0" err="1"/>
              <a:t>route</a:t>
            </a:r>
            <a:endParaRPr lang="es-MX" altLang="es-MX" sz="900" dirty="0"/>
          </a:p>
          <a:p>
            <a:pPr marL="228600" marR="0" lvl="1" fontAlgn="base">
              <a:lnSpc>
                <a:spcPct val="70000"/>
              </a:lnSpc>
              <a:spcBef>
                <a:spcPts val="1000"/>
              </a:spcBef>
              <a:spcAft>
                <a:spcPct val="0"/>
              </a:spcAft>
              <a:buClrTx/>
              <a:buSzTx/>
              <a:tabLst/>
            </a:pPr>
            <a:r>
              <a:rPr lang="es-MX" altLang="es-MX" sz="900" dirty="0" err="1"/>
              <a:t>Update</a:t>
            </a:r>
            <a:r>
              <a:rPr lang="es-MX" altLang="es-MX" sz="900" dirty="0"/>
              <a:t> </a:t>
            </a:r>
            <a:r>
              <a:rPr lang="es-MX" altLang="es-MX" sz="900" dirty="0" err="1"/>
              <a:t>the</a:t>
            </a:r>
            <a:r>
              <a:rPr lang="es-MX" altLang="es-MX" sz="900" dirty="0"/>
              <a:t> </a:t>
            </a:r>
            <a:r>
              <a:rPr lang="es-MX" altLang="es-MX" sz="900" dirty="0" err="1"/>
              <a:t>handler</a:t>
            </a:r>
            <a:r>
              <a:rPr lang="es-MX" altLang="es-MX" sz="900" dirty="0"/>
              <a:t> to </a:t>
            </a:r>
            <a:r>
              <a:rPr lang="es-MX" altLang="es-MX" sz="900" dirty="0" err="1"/>
              <a:t>route</a:t>
            </a:r>
            <a:r>
              <a:rPr lang="es-MX" altLang="es-MX" sz="900" dirty="0"/>
              <a:t> </a:t>
            </a:r>
            <a:r>
              <a:rPr lang="es-MX" altLang="es-MX" sz="900" dirty="0" err="1"/>
              <a:t>predictions</a:t>
            </a:r>
            <a:r>
              <a:rPr lang="es-MX" altLang="es-MX" sz="900" dirty="0"/>
              <a:t> </a:t>
            </a:r>
            <a:r>
              <a:rPr lang="es-MX" altLang="es-MX" sz="900" dirty="0" err="1"/>
              <a:t>by</a:t>
            </a:r>
            <a:r>
              <a:rPr lang="es-MX" altLang="es-MX" sz="900" dirty="0"/>
              <a:t> “</a:t>
            </a:r>
            <a:r>
              <a:rPr lang="es-MX" altLang="es-MX" sz="900" dirty="0" err="1"/>
              <a:t>model</a:t>
            </a:r>
            <a:r>
              <a:rPr lang="es-MX" altLang="es-MX" sz="900" dirty="0"/>
              <a:t> </a:t>
            </a:r>
            <a:r>
              <a:rPr lang="es-MX" altLang="es-MX" sz="900" dirty="0" err="1"/>
              <a:t>type</a:t>
            </a:r>
            <a:r>
              <a:rPr lang="es-MX" altLang="es-MX" sz="900" dirty="0"/>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s-MX" altLang="es-MX" sz="105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900086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MX" dirty="0" err="1"/>
              <a:t>Solution</a:t>
            </a:r>
            <a:r>
              <a:rPr lang="es-MX" dirty="0"/>
              <a:t> </a:t>
            </a:r>
            <a:r>
              <a:rPr lang="es-MX" dirty="0" err="1"/>
              <a:t>Outline</a:t>
            </a:r>
            <a:r>
              <a:rPr lang="es-MX" dirty="0"/>
              <a:t> (</a:t>
            </a:r>
            <a:r>
              <a:rPr lang="es-MX" dirty="0" err="1"/>
              <a:t>Part</a:t>
            </a:r>
            <a:r>
              <a:rPr lang="es-MX" dirty="0"/>
              <a:t> 1)</a:t>
            </a:r>
          </a:p>
        </p:txBody>
      </p:sp>
      <p:sp>
        <p:nvSpPr>
          <p:cNvPr id="3" name="Marcador de contenido 2"/>
          <p:cNvSpPr>
            <a:spLocks noGrp="1"/>
          </p:cNvSpPr>
          <p:nvPr>
            <p:ph idx="1"/>
          </p:nvPr>
        </p:nvSpPr>
        <p:spPr/>
        <p:txBody>
          <a:bodyPr>
            <a:normAutofit fontScale="55000" lnSpcReduction="20000"/>
          </a:bodyPr>
          <a:lstStyle/>
          <a:p>
            <a:pPr marL="0" indent="0">
              <a:buNone/>
            </a:pPr>
            <a:r>
              <a:rPr lang="en-US" b="1" dirty="0"/>
              <a:t>Integrated Smart Energy Optimization </a:t>
            </a:r>
            <a:r>
              <a:rPr lang="en-US" b="1" dirty="0" smtClean="0"/>
              <a:t>Platform</a:t>
            </a:r>
          </a:p>
          <a:p>
            <a:pPr marL="0" indent="0">
              <a:buNone/>
            </a:pPr>
            <a:r>
              <a:rPr lang="en-US" dirty="0" smtClean="0"/>
              <a:t>Our </a:t>
            </a:r>
            <a:r>
              <a:rPr lang="en-US" dirty="0"/>
              <a:t>solution delivers a unified </a:t>
            </a:r>
            <a:r>
              <a:rPr lang="en-US" dirty="0" err="1"/>
              <a:t>IoT</a:t>
            </a:r>
            <a:r>
              <a:rPr lang="en-US" dirty="0"/>
              <a:t> + AI ecosystem designed to predict, optimize, and automate energy usage across Airbnb properties and small business environments. The platform integrates three core layers</a:t>
            </a:r>
            <a:r>
              <a:rPr lang="en-US" dirty="0" smtClean="0"/>
              <a:t>:</a:t>
            </a:r>
          </a:p>
          <a:p>
            <a:pPr marL="0" indent="0">
              <a:buNone/>
            </a:pPr>
            <a:endParaRPr lang="en-US" dirty="0"/>
          </a:p>
          <a:p>
            <a:pPr marL="0" indent="0">
              <a:buNone/>
            </a:pPr>
            <a:r>
              <a:rPr lang="en-US" b="1" dirty="0"/>
              <a:t>1. </a:t>
            </a:r>
            <a:r>
              <a:rPr lang="en-US" b="1" dirty="0" err="1"/>
              <a:t>IoT</a:t>
            </a:r>
            <a:r>
              <a:rPr lang="en-US" b="1" dirty="0"/>
              <a:t> Sensing Layer</a:t>
            </a:r>
            <a:endParaRPr lang="en-US" dirty="0"/>
          </a:p>
          <a:p>
            <a:pPr lvl="1"/>
            <a:r>
              <a:rPr lang="en-US" dirty="0"/>
              <a:t>Real-time data from Shelly 2.5, EM meters, presence sensors, light sensors, and temperature feeds.</a:t>
            </a:r>
          </a:p>
          <a:p>
            <a:pPr lvl="1"/>
            <a:r>
              <a:rPr lang="en-US" dirty="0"/>
              <a:t>Continuous monitoring of energy consumption, occupancy, lighting, and environmental factors</a:t>
            </a:r>
            <a:r>
              <a:rPr lang="en-US" dirty="0" smtClean="0"/>
              <a:t>.</a:t>
            </a:r>
          </a:p>
          <a:p>
            <a:pPr lvl="1"/>
            <a:endParaRPr lang="en-US" dirty="0"/>
          </a:p>
          <a:p>
            <a:pPr marL="0" indent="0">
              <a:buNone/>
            </a:pPr>
            <a:r>
              <a:rPr lang="en-US" b="1" dirty="0"/>
              <a:t>2. AI Intelligence Layer</a:t>
            </a:r>
            <a:endParaRPr lang="en-US" dirty="0"/>
          </a:p>
          <a:p>
            <a:pPr lvl="1"/>
            <a:r>
              <a:rPr lang="en-US" dirty="0"/>
              <a:t>Machine learning models (PKL) deployed in AWS Lambda for instant predictions.</a:t>
            </a:r>
          </a:p>
          <a:p>
            <a:pPr lvl="1"/>
            <a:r>
              <a:rPr lang="en-US" dirty="0"/>
              <a:t>Forecasting of energy demand, anomaly detection, failure prediction, occupancy analysis, and cost optimization.</a:t>
            </a:r>
          </a:p>
          <a:p>
            <a:pPr lvl="1"/>
            <a:r>
              <a:rPr lang="en-US" dirty="0"/>
              <a:t>Continuous feedback loop that stores predictions and allows model retraining for higher accuracy over time</a:t>
            </a:r>
            <a:r>
              <a:rPr lang="en-US" dirty="0" smtClean="0"/>
              <a:t>.</a:t>
            </a:r>
          </a:p>
          <a:p>
            <a:pPr lvl="1"/>
            <a:endParaRPr lang="en-US" dirty="0"/>
          </a:p>
          <a:p>
            <a:pPr marL="0" indent="0">
              <a:buNone/>
            </a:pPr>
            <a:r>
              <a:rPr lang="en-US" b="1" dirty="0"/>
              <a:t>3. Cloud Processing &amp; Automation Layer</a:t>
            </a:r>
            <a:endParaRPr lang="en-US" dirty="0"/>
          </a:p>
          <a:p>
            <a:pPr lvl="1"/>
            <a:r>
              <a:rPr lang="en-US" dirty="0"/>
              <a:t>API Gateway receives </a:t>
            </a:r>
            <a:r>
              <a:rPr lang="en-US" dirty="0" err="1"/>
              <a:t>IoT</a:t>
            </a:r>
            <a:r>
              <a:rPr lang="en-US" dirty="0"/>
              <a:t> data securely.</a:t>
            </a:r>
          </a:p>
          <a:p>
            <a:pPr lvl="1"/>
            <a:r>
              <a:rPr lang="en-US" dirty="0"/>
              <a:t>Lambda runs inference and writes results to the database.</a:t>
            </a:r>
          </a:p>
          <a:p>
            <a:pPr lvl="1"/>
            <a:r>
              <a:rPr lang="en-US" dirty="0"/>
              <a:t>Automated actions (turn HVAC/lights on/off) based on predictions and occupancy patterns.</a:t>
            </a:r>
          </a:p>
          <a:p>
            <a:pPr marL="0" indent="0">
              <a:buNone/>
            </a:pPr>
            <a:endParaRPr lang="es-MX" dirty="0"/>
          </a:p>
        </p:txBody>
      </p:sp>
    </p:spTree>
    <p:extLst>
      <p:ext uri="{BB962C8B-B14F-4D97-AF65-F5344CB8AC3E}">
        <p14:creationId xmlns:p14="http://schemas.microsoft.com/office/powerpoint/2010/main" val="89866558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MX" dirty="0" err="1"/>
              <a:t>Solution</a:t>
            </a:r>
            <a:r>
              <a:rPr lang="es-MX" dirty="0"/>
              <a:t> </a:t>
            </a:r>
            <a:r>
              <a:rPr lang="es-MX" dirty="0" err="1"/>
              <a:t>Outline</a:t>
            </a:r>
            <a:r>
              <a:rPr lang="es-MX" dirty="0"/>
              <a:t> (</a:t>
            </a:r>
            <a:r>
              <a:rPr lang="es-MX" dirty="0" err="1"/>
              <a:t>Part</a:t>
            </a:r>
            <a:r>
              <a:rPr lang="es-MX" dirty="0"/>
              <a:t> 2)</a:t>
            </a:r>
          </a:p>
        </p:txBody>
      </p:sp>
      <p:sp>
        <p:nvSpPr>
          <p:cNvPr id="3" name="Marcador de contenido 2"/>
          <p:cNvSpPr>
            <a:spLocks noGrp="1"/>
          </p:cNvSpPr>
          <p:nvPr>
            <p:ph idx="1"/>
          </p:nvPr>
        </p:nvSpPr>
        <p:spPr/>
        <p:txBody>
          <a:bodyPr>
            <a:normAutofit/>
          </a:bodyPr>
          <a:lstStyle/>
          <a:p>
            <a:pPr marL="0" indent="0">
              <a:buFont typeface="Arial" panose="020B0604020202020204" pitchFamily="34" charset="0"/>
              <a:buNone/>
            </a:pPr>
            <a:r>
              <a:rPr lang="en-US" sz="1300" b="1" dirty="0"/>
              <a:t>End-to-End Cloud Architecture &amp; Decision </a:t>
            </a:r>
            <a:r>
              <a:rPr lang="en-US" sz="1300" b="1" dirty="0" smtClean="0"/>
              <a:t>Platform</a:t>
            </a:r>
          </a:p>
          <a:p>
            <a:pPr marL="0" indent="0">
              <a:buFont typeface="Arial" panose="020B0604020202020204" pitchFamily="34" charset="0"/>
              <a:buNone/>
            </a:pPr>
            <a:endParaRPr lang="en-US" sz="1300" b="1" dirty="0"/>
          </a:p>
          <a:p>
            <a:pPr marL="0" indent="0">
              <a:buFont typeface="Arial" panose="020B0604020202020204" pitchFamily="34" charset="0"/>
              <a:buNone/>
            </a:pPr>
            <a:r>
              <a:rPr lang="en-US" sz="1300" b="1" dirty="0"/>
              <a:t>4. Data Pipeline &amp; Storage</a:t>
            </a:r>
          </a:p>
          <a:p>
            <a:pPr lvl="1"/>
            <a:r>
              <a:rPr lang="en-US" sz="1300" b="1" dirty="0"/>
              <a:t>Multi-layer database architecture: Raw → Silver → Gold feature tables.</a:t>
            </a:r>
          </a:p>
          <a:p>
            <a:pPr lvl="1"/>
            <a:r>
              <a:rPr lang="en-US" sz="1300" b="1" dirty="0"/>
              <a:t>Structured time-series ingestion for scalable training and analytics.</a:t>
            </a:r>
          </a:p>
          <a:p>
            <a:pPr lvl="1"/>
            <a:r>
              <a:rPr lang="en-US" sz="1300" b="1" dirty="0"/>
              <a:t>Historical records stored to support retraining, trend analysis, and anomaly tracking</a:t>
            </a:r>
            <a:r>
              <a:rPr lang="en-US" sz="1300" b="1" dirty="0" smtClean="0"/>
              <a:t>.</a:t>
            </a:r>
          </a:p>
          <a:p>
            <a:pPr lvl="1"/>
            <a:endParaRPr lang="en-US" sz="1300" b="1" dirty="0"/>
          </a:p>
          <a:p>
            <a:pPr marL="0" indent="0">
              <a:buFont typeface="Arial" panose="020B0604020202020204" pitchFamily="34" charset="0"/>
              <a:buNone/>
            </a:pPr>
            <a:r>
              <a:rPr lang="en-US" sz="1300" b="1" dirty="0"/>
              <a:t>5. Predictive &amp; Automated Decision Engine</a:t>
            </a:r>
          </a:p>
          <a:p>
            <a:pPr lvl="1"/>
            <a:r>
              <a:rPr lang="en-US" sz="1300" b="1" dirty="0"/>
              <a:t>Each new </a:t>
            </a:r>
            <a:r>
              <a:rPr lang="en-US" sz="1300" b="1" dirty="0" err="1"/>
              <a:t>IoT</a:t>
            </a:r>
            <a:r>
              <a:rPr lang="en-US" sz="1300" b="1" dirty="0"/>
              <a:t> event triggers model inference inside Lambda.</a:t>
            </a:r>
          </a:p>
          <a:p>
            <a:pPr lvl="1"/>
            <a:r>
              <a:rPr lang="en-US" sz="1300" b="1" dirty="0"/>
              <a:t>System continuously refines predictions using fresh data.</a:t>
            </a:r>
          </a:p>
          <a:p>
            <a:pPr lvl="1"/>
            <a:r>
              <a:rPr lang="en-US" sz="1300" b="1" dirty="0"/>
              <a:t>Energy-saving decisions and risk alerts are generated automatically</a:t>
            </a:r>
            <a:r>
              <a:rPr lang="en-US" sz="1300" b="1" dirty="0" smtClean="0"/>
              <a:t>.</a:t>
            </a:r>
          </a:p>
          <a:p>
            <a:pPr lvl="1"/>
            <a:endParaRPr lang="en-US" sz="1300" b="1" dirty="0"/>
          </a:p>
          <a:p>
            <a:pPr marL="0" indent="0">
              <a:buFont typeface="Arial" panose="020B0604020202020204" pitchFamily="34" charset="0"/>
              <a:buNone/>
            </a:pPr>
            <a:r>
              <a:rPr lang="en-US" sz="1300" b="1" dirty="0"/>
              <a:t>6. Centralized Dashboard &amp; User Experience</a:t>
            </a:r>
          </a:p>
          <a:p>
            <a:pPr lvl="1"/>
            <a:r>
              <a:rPr lang="en-US" sz="1300" b="1" dirty="0"/>
              <a:t>Web dashboard to manage multiple properties.</a:t>
            </a:r>
          </a:p>
          <a:p>
            <a:pPr lvl="1"/>
            <a:r>
              <a:rPr lang="en-US" sz="1300" b="1" dirty="0"/>
              <a:t>Display of energy metrics, predicted anomalies, occupancy status, and cost projections.</a:t>
            </a:r>
          </a:p>
          <a:p>
            <a:pPr lvl="1"/>
            <a:r>
              <a:rPr lang="en-US" sz="1300" b="1" dirty="0"/>
              <a:t>Provides data-driven insights for operators to reduce waste and prevent failures.</a:t>
            </a:r>
          </a:p>
          <a:p>
            <a:pPr marL="0" indent="0">
              <a:buNone/>
            </a:pPr>
            <a:endParaRPr lang="es-MX" dirty="0"/>
          </a:p>
        </p:txBody>
      </p:sp>
    </p:spTree>
    <p:extLst>
      <p:ext uri="{BB962C8B-B14F-4D97-AF65-F5344CB8AC3E}">
        <p14:creationId xmlns:p14="http://schemas.microsoft.com/office/powerpoint/2010/main" val="414556042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err="1"/>
              <a:t>Process</a:t>
            </a:r>
            <a:r>
              <a:rPr lang="es-MX" dirty="0"/>
              <a:t> </a:t>
            </a:r>
            <a:r>
              <a:rPr lang="es-MX" dirty="0" err="1"/>
              <a:t>Flow</a:t>
            </a:r>
            <a:endParaRPr lang="es-MX" dirty="0"/>
          </a:p>
        </p:txBody>
      </p:sp>
      <p:pic>
        <p:nvPicPr>
          <p:cNvPr id="4" name="Marcador de contenido 3"/>
          <p:cNvPicPr>
            <a:picLocks noGrp="1" noChangeAspect="1"/>
          </p:cNvPicPr>
          <p:nvPr>
            <p:ph idx="1"/>
          </p:nvPr>
        </p:nvPicPr>
        <p:blipFill>
          <a:blip r:embed="rId2"/>
          <a:stretch>
            <a:fillRect/>
          </a:stretch>
        </p:blipFill>
        <p:spPr>
          <a:xfrm>
            <a:off x="2110517" y="1825625"/>
            <a:ext cx="7970966" cy="4351338"/>
          </a:xfrm>
          <a:prstGeom prst="rect">
            <a:avLst/>
          </a:prstGeom>
        </p:spPr>
      </p:pic>
    </p:spTree>
    <p:extLst>
      <p:ext uri="{BB962C8B-B14F-4D97-AF65-F5344CB8AC3E}">
        <p14:creationId xmlns:p14="http://schemas.microsoft.com/office/powerpoint/2010/main" val="264463979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73034" y="190953"/>
            <a:ext cx="10515600" cy="1325563"/>
          </a:xfrm>
        </p:spPr>
        <p:txBody>
          <a:bodyPr/>
          <a:lstStyle/>
          <a:p>
            <a:pPr algn="ctr"/>
            <a:r>
              <a:rPr lang="es-MX" dirty="0"/>
              <a:t>TECHNOLOGY STACK</a:t>
            </a:r>
          </a:p>
        </p:txBody>
      </p:sp>
      <p:pic>
        <p:nvPicPr>
          <p:cNvPr id="7" name="Imagen 6"/>
          <p:cNvPicPr>
            <a:picLocks noChangeAspect="1"/>
          </p:cNvPicPr>
          <p:nvPr/>
        </p:nvPicPr>
        <p:blipFill>
          <a:blip r:embed="rId2"/>
          <a:stretch>
            <a:fillRect/>
          </a:stretch>
        </p:blipFill>
        <p:spPr>
          <a:xfrm>
            <a:off x="2281509" y="1368062"/>
            <a:ext cx="7419975" cy="5010150"/>
          </a:xfrm>
          <a:prstGeom prst="rect">
            <a:avLst/>
          </a:prstGeom>
        </p:spPr>
      </p:pic>
    </p:spTree>
    <p:extLst>
      <p:ext uri="{BB962C8B-B14F-4D97-AF65-F5344CB8AC3E}">
        <p14:creationId xmlns:p14="http://schemas.microsoft.com/office/powerpoint/2010/main" val="61681646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E3AB9A-F8C2-6119-BC8B-8710ED4022E8}"/>
              </a:ext>
            </a:extLst>
          </p:cNvPr>
          <p:cNvSpPr>
            <a:spLocks noGrp="1"/>
          </p:cNvSpPr>
          <p:nvPr>
            <p:ph type="title"/>
          </p:nvPr>
        </p:nvSpPr>
        <p:spPr>
          <a:xfrm>
            <a:off x="843233" y="351478"/>
            <a:ext cx="10515600" cy="532434"/>
          </a:xfrm>
        </p:spPr>
        <p:txBody>
          <a:bodyPr>
            <a:normAutofit fontScale="90000"/>
          </a:bodyPr>
          <a:lstStyle/>
          <a:p>
            <a:r>
              <a:rPr lang="en-US" dirty="0" smtClean="0"/>
              <a:t>Visual Topology</a:t>
            </a:r>
            <a:endParaRPr lang="en-US" dirty="0"/>
          </a:p>
        </p:txBody>
      </p:sp>
      <p:pic>
        <p:nvPicPr>
          <p:cNvPr id="10" name="Picture 9">
            <a:extLst>
              <a:ext uri="{FF2B5EF4-FFF2-40B4-BE49-F238E27FC236}">
                <a16:creationId xmlns:a16="http://schemas.microsoft.com/office/drawing/2014/main" id="{3BC468A0-3E88-CF26-0E2F-9130DC89BDBB}"/>
              </a:ext>
            </a:extLst>
          </p:cNvPr>
          <p:cNvPicPr>
            <a:picLocks noChangeAspect="1"/>
          </p:cNvPicPr>
          <p:nvPr/>
        </p:nvPicPr>
        <p:blipFill>
          <a:blip r:embed="rId2"/>
          <a:stretch>
            <a:fillRect/>
          </a:stretch>
        </p:blipFill>
        <p:spPr>
          <a:xfrm>
            <a:off x="7610486" y="1185916"/>
            <a:ext cx="1093128" cy="1093128"/>
          </a:xfrm>
          <a:prstGeom prst="rect">
            <a:avLst/>
          </a:prstGeom>
        </p:spPr>
      </p:pic>
      <p:pic>
        <p:nvPicPr>
          <p:cNvPr id="12" name="Picture 11">
            <a:extLst>
              <a:ext uri="{FF2B5EF4-FFF2-40B4-BE49-F238E27FC236}">
                <a16:creationId xmlns:a16="http://schemas.microsoft.com/office/drawing/2014/main" id="{92FD3A42-3CFA-DEFD-64C6-FB35B736C422}"/>
              </a:ext>
            </a:extLst>
          </p:cNvPr>
          <p:cNvPicPr>
            <a:picLocks noChangeAspect="1"/>
          </p:cNvPicPr>
          <p:nvPr/>
        </p:nvPicPr>
        <p:blipFill>
          <a:blip r:embed="rId3"/>
          <a:stretch>
            <a:fillRect/>
          </a:stretch>
        </p:blipFill>
        <p:spPr>
          <a:xfrm>
            <a:off x="6540953" y="3146930"/>
            <a:ext cx="2466975" cy="1847850"/>
          </a:xfrm>
          <a:prstGeom prst="rect">
            <a:avLst/>
          </a:prstGeom>
        </p:spPr>
      </p:pic>
      <p:pic>
        <p:nvPicPr>
          <p:cNvPr id="16" name="Picture 15">
            <a:extLst>
              <a:ext uri="{FF2B5EF4-FFF2-40B4-BE49-F238E27FC236}">
                <a16:creationId xmlns:a16="http://schemas.microsoft.com/office/drawing/2014/main" id="{98A37C98-EB14-7ACF-7EE9-55D21BC181CD}"/>
              </a:ext>
            </a:extLst>
          </p:cNvPr>
          <p:cNvPicPr>
            <a:picLocks noChangeAspect="1"/>
          </p:cNvPicPr>
          <p:nvPr/>
        </p:nvPicPr>
        <p:blipFill>
          <a:blip r:embed="rId4"/>
          <a:stretch>
            <a:fillRect/>
          </a:stretch>
        </p:blipFill>
        <p:spPr>
          <a:xfrm>
            <a:off x="6115756" y="1243717"/>
            <a:ext cx="1245801" cy="858219"/>
          </a:xfrm>
          <a:prstGeom prst="rect">
            <a:avLst/>
          </a:prstGeom>
        </p:spPr>
      </p:pic>
      <p:sp>
        <p:nvSpPr>
          <p:cNvPr id="17" name="Arrow: Right 16">
            <a:extLst>
              <a:ext uri="{FF2B5EF4-FFF2-40B4-BE49-F238E27FC236}">
                <a16:creationId xmlns:a16="http://schemas.microsoft.com/office/drawing/2014/main" id="{88FB80A5-C4BC-C683-8D68-CDD966601F27}"/>
              </a:ext>
            </a:extLst>
          </p:cNvPr>
          <p:cNvSpPr/>
          <p:nvPr/>
        </p:nvSpPr>
        <p:spPr>
          <a:xfrm>
            <a:off x="2562915" y="3850083"/>
            <a:ext cx="1709118" cy="39595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a:extLst>
              <a:ext uri="{FF2B5EF4-FFF2-40B4-BE49-F238E27FC236}">
                <a16:creationId xmlns:a16="http://schemas.microsoft.com/office/drawing/2014/main" id="{70772960-1B00-16B1-F9CA-64DF45304943}"/>
              </a:ext>
            </a:extLst>
          </p:cNvPr>
          <p:cNvPicPr>
            <a:picLocks noChangeAspect="1"/>
          </p:cNvPicPr>
          <p:nvPr/>
        </p:nvPicPr>
        <p:blipFill>
          <a:blip r:embed="rId5"/>
          <a:stretch>
            <a:fillRect/>
          </a:stretch>
        </p:blipFill>
        <p:spPr>
          <a:xfrm>
            <a:off x="9842352" y="3689047"/>
            <a:ext cx="1794351" cy="757312"/>
          </a:xfrm>
          <a:prstGeom prst="rect">
            <a:avLst/>
          </a:prstGeom>
        </p:spPr>
      </p:pic>
      <p:sp>
        <p:nvSpPr>
          <p:cNvPr id="22" name="Arrow: Right 21">
            <a:extLst>
              <a:ext uri="{FF2B5EF4-FFF2-40B4-BE49-F238E27FC236}">
                <a16:creationId xmlns:a16="http://schemas.microsoft.com/office/drawing/2014/main" id="{4C005983-AD56-D880-3E81-26F9060655A8}"/>
              </a:ext>
            </a:extLst>
          </p:cNvPr>
          <p:cNvSpPr/>
          <p:nvPr/>
        </p:nvSpPr>
        <p:spPr>
          <a:xfrm>
            <a:off x="9150747" y="3881322"/>
            <a:ext cx="691605" cy="25464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748E6012-140D-A1F8-710E-974D626E655E}"/>
              </a:ext>
            </a:extLst>
          </p:cNvPr>
          <p:cNvPicPr>
            <a:picLocks noChangeAspect="1"/>
          </p:cNvPicPr>
          <p:nvPr/>
        </p:nvPicPr>
        <p:blipFill>
          <a:blip r:embed="rId6"/>
          <a:stretch>
            <a:fillRect/>
          </a:stretch>
        </p:blipFill>
        <p:spPr>
          <a:xfrm>
            <a:off x="317766" y="1340760"/>
            <a:ext cx="1070980" cy="1070980"/>
          </a:xfrm>
          <a:prstGeom prst="rect">
            <a:avLst/>
          </a:prstGeom>
        </p:spPr>
      </p:pic>
      <p:pic>
        <p:nvPicPr>
          <p:cNvPr id="18" name="Picture 17">
            <a:extLst>
              <a:ext uri="{FF2B5EF4-FFF2-40B4-BE49-F238E27FC236}">
                <a16:creationId xmlns:a16="http://schemas.microsoft.com/office/drawing/2014/main" id="{8745FC96-7710-9DDA-6DB4-A9182ECCF43F}"/>
              </a:ext>
            </a:extLst>
          </p:cNvPr>
          <p:cNvPicPr>
            <a:picLocks noChangeAspect="1"/>
          </p:cNvPicPr>
          <p:nvPr/>
        </p:nvPicPr>
        <p:blipFill>
          <a:blip r:embed="rId7"/>
          <a:stretch>
            <a:fillRect/>
          </a:stretch>
        </p:blipFill>
        <p:spPr>
          <a:xfrm>
            <a:off x="352876" y="2554815"/>
            <a:ext cx="1025542" cy="512771"/>
          </a:xfrm>
          <a:prstGeom prst="rect">
            <a:avLst/>
          </a:prstGeom>
        </p:spPr>
      </p:pic>
      <p:pic>
        <p:nvPicPr>
          <p:cNvPr id="25" name="Picture 24">
            <a:extLst>
              <a:ext uri="{FF2B5EF4-FFF2-40B4-BE49-F238E27FC236}">
                <a16:creationId xmlns:a16="http://schemas.microsoft.com/office/drawing/2014/main" id="{CC873827-9CD0-3C59-5A3A-B0DCC3CC23A9}"/>
              </a:ext>
            </a:extLst>
          </p:cNvPr>
          <p:cNvPicPr>
            <a:picLocks noChangeAspect="1"/>
          </p:cNvPicPr>
          <p:nvPr/>
        </p:nvPicPr>
        <p:blipFill>
          <a:blip r:embed="rId8"/>
          <a:stretch>
            <a:fillRect/>
          </a:stretch>
        </p:blipFill>
        <p:spPr>
          <a:xfrm>
            <a:off x="435671" y="3174125"/>
            <a:ext cx="870279" cy="870279"/>
          </a:xfrm>
          <a:prstGeom prst="rect">
            <a:avLst/>
          </a:prstGeom>
        </p:spPr>
      </p:pic>
      <p:pic>
        <p:nvPicPr>
          <p:cNvPr id="36" name="Picture 35">
            <a:extLst>
              <a:ext uri="{FF2B5EF4-FFF2-40B4-BE49-F238E27FC236}">
                <a16:creationId xmlns:a16="http://schemas.microsoft.com/office/drawing/2014/main" id="{E3A47A52-57B4-7A73-AED5-9019368D2268}"/>
              </a:ext>
            </a:extLst>
          </p:cNvPr>
          <p:cNvPicPr>
            <a:picLocks noChangeAspect="1"/>
          </p:cNvPicPr>
          <p:nvPr/>
        </p:nvPicPr>
        <p:blipFill>
          <a:blip r:embed="rId9"/>
          <a:stretch>
            <a:fillRect/>
          </a:stretch>
        </p:blipFill>
        <p:spPr>
          <a:xfrm>
            <a:off x="80884" y="4164532"/>
            <a:ext cx="1866106" cy="582016"/>
          </a:xfrm>
          <a:prstGeom prst="rect">
            <a:avLst/>
          </a:prstGeom>
        </p:spPr>
      </p:pic>
      <p:pic>
        <p:nvPicPr>
          <p:cNvPr id="37" name="Picture 36">
            <a:extLst>
              <a:ext uri="{FF2B5EF4-FFF2-40B4-BE49-F238E27FC236}">
                <a16:creationId xmlns:a16="http://schemas.microsoft.com/office/drawing/2014/main" id="{04D5646C-3DDA-353F-A1CE-EE857B065DD0}"/>
              </a:ext>
            </a:extLst>
          </p:cNvPr>
          <p:cNvPicPr>
            <a:picLocks noChangeAspect="1"/>
          </p:cNvPicPr>
          <p:nvPr/>
        </p:nvPicPr>
        <p:blipFill>
          <a:blip r:embed="rId10"/>
          <a:stretch>
            <a:fillRect/>
          </a:stretch>
        </p:blipFill>
        <p:spPr>
          <a:xfrm>
            <a:off x="87695" y="5131514"/>
            <a:ext cx="1555903" cy="904964"/>
          </a:xfrm>
          <a:prstGeom prst="rect">
            <a:avLst/>
          </a:prstGeom>
        </p:spPr>
      </p:pic>
      <p:pic>
        <p:nvPicPr>
          <p:cNvPr id="39" name="Picture 38">
            <a:extLst>
              <a:ext uri="{FF2B5EF4-FFF2-40B4-BE49-F238E27FC236}">
                <a16:creationId xmlns:a16="http://schemas.microsoft.com/office/drawing/2014/main" id="{3F542CD3-6072-89EB-9A27-461DBFB6F80B}"/>
              </a:ext>
            </a:extLst>
          </p:cNvPr>
          <p:cNvPicPr>
            <a:picLocks noChangeAspect="1"/>
          </p:cNvPicPr>
          <p:nvPr/>
        </p:nvPicPr>
        <p:blipFill>
          <a:blip r:embed="rId11"/>
          <a:stretch>
            <a:fillRect/>
          </a:stretch>
        </p:blipFill>
        <p:spPr>
          <a:xfrm>
            <a:off x="2839987" y="2905655"/>
            <a:ext cx="779653" cy="941288"/>
          </a:xfrm>
          <a:prstGeom prst="rect">
            <a:avLst/>
          </a:prstGeom>
        </p:spPr>
      </p:pic>
      <p:pic>
        <p:nvPicPr>
          <p:cNvPr id="40" name="Picture 39">
            <a:extLst>
              <a:ext uri="{FF2B5EF4-FFF2-40B4-BE49-F238E27FC236}">
                <a16:creationId xmlns:a16="http://schemas.microsoft.com/office/drawing/2014/main" id="{B4BFA4BF-2898-0807-A5DA-7881764F5017}"/>
              </a:ext>
            </a:extLst>
          </p:cNvPr>
          <p:cNvPicPr>
            <a:picLocks noChangeAspect="1"/>
          </p:cNvPicPr>
          <p:nvPr/>
        </p:nvPicPr>
        <p:blipFill>
          <a:blip r:embed="rId12"/>
          <a:stretch>
            <a:fillRect/>
          </a:stretch>
        </p:blipFill>
        <p:spPr>
          <a:xfrm>
            <a:off x="2981436" y="4394641"/>
            <a:ext cx="638204" cy="703814"/>
          </a:xfrm>
          <a:prstGeom prst="rect">
            <a:avLst/>
          </a:prstGeom>
        </p:spPr>
      </p:pic>
      <p:pic>
        <p:nvPicPr>
          <p:cNvPr id="41" name="Picture 40">
            <a:extLst>
              <a:ext uri="{FF2B5EF4-FFF2-40B4-BE49-F238E27FC236}">
                <a16:creationId xmlns:a16="http://schemas.microsoft.com/office/drawing/2014/main" id="{A6BCB7E3-FEA2-31FD-4C62-B2530AFEC37E}"/>
              </a:ext>
            </a:extLst>
          </p:cNvPr>
          <p:cNvPicPr>
            <a:picLocks noChangeAspect="1"/>
          </p:cNvPicPr>
          <p:nvPr/>
        </p:nvPicPr>
        <p:blipFill>
          <a:blip r:embed="rId13"/>
          <a:stretch>
            <a:fillRect/>
          </a:stretch>
        </p:blipFill>
        <p:spPr>
          <a:xfrm>
            <a:off x="4736639" y="1836330"/>
            <a:ext cx="962025" cy="1081088"/>
          </a:xfrm>
          <a:prstGeom prst="rect">
            <a:avLst/>
          </a:prstGeom>
        </p:spPr>
      </p:pic>
      <p:sp>
        <p:nvSpPr>
          <p:cNvPr id="42" name="Arrow: Right 41">
            <a:extLst>
              <a:ext uri="{FF2B5EF4-FFF2-40B4-BE49-F238E27FC236}">
                <a16:creationId xmlns:a16="http://schemas.microsoft.com/office/drawing/2014/main" id="{6A5FB33A-8BBB-29D0-F757-2DF7624863A5}"/>
              </a:ext>
            </a:extLst>
          </p:cNvPr>
          <p:cNvSpPr/>
          <p:nvPr/>
        </p:nvSpPr>
        <p:spPr>
          <a:xfrm rot="6978071">
            <a:off x="6705909" y="2499229"/>
            <a:ext cx="775988" cy="2286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6" name="Picture 45">
            <a:extLst>
              <a:ext uri="{FF2B5EF4-FFF2-40B4-BE49-F238E27FC236}">
                <a16:creationId xmlns:a16="http://schemas.microsoft.com/office/drawing/2014/main" id="{9116DEF8-EDED-6561-7FE5-B705A25CAE19}"/>
              </a:ext>
            </a:extLst>
          </p:cNvPr>
          <p:cNvPicPr>
            <a:picLocks noChangeAspect="1"/>
          </p:cNvPicPr>
          <p:nvPr/>
        </p:nvPicPr>
        <p:blipFill>
          <a:blip r:embed="rId14"/>
          <a:stretch>
            <a:fillRect/>
          </a:stretch>
        </p:blipFill>
        <p:spPr>
          <a:xfrm>
            <a:off x="4627676" y="2984555"/>
            <a:ext cx="1344705" cy="2941969"/>
          </a:xfrm>
          <a:prstGeom prst="rect">
            <a:avLst/>
          </a:prstGeom>
        </p:spPr>
      </p:pic>
      <p:sp>
        <p:nvSpPr>
          <p:cNvPr id="47" name="TextBox 46">
            <a:extLst>
              <a:ext uri="{FF2B5EF4-FFF2-40B4-BE49-F238E27FC236}">
                <a16:creationId xmlns:a16="http://schemas.microsoft.com/office/drawing/2014/main" id="{557C382D-50D8-A539-9A4E-A7B1341A2AF1}"/>
              </a:ext>
            </a:extLst>
          </p:cNvPr>
          <p:cNvSpPr txBox="1"/>
          <p:nvPr/>
        </p:nvSpPr>
        <p:spPr>
          <a:xfrm>
            <a:off x="4167118" y="5993661"/>
            <a:ext cx="2860078" cy="769441"/>
          </a:xfrm>
          <a:prstGeom prst="rect">
            <a:avLst/>
          </a:prstGeom>
          <a:noFill/>
        </p:spPr>
        <p:txBody>
          <a:bodyPr wrap="none" rtlCol="0">
            <a:spAutoFit/>
          </a:bodyPr>
          <a:lstStyle/>
          <a:p>
            <a:r>
              <a:rPr lang="en-US" sz="1100" dirty="0"/>
              <a:t>General Sensor –     Use IoT Device</a:t>
            </a:r>
          </a:p>
          <a:p>
            <a:r>
              <a:rPr lang="en-US" sz="1100" dirty="0"/>
              <a:t>Lightning Level -       Lux</a:t>
            </a:r>
          </a:p>
          <a:p>
            <a:r>
              <a:rPr lang="en-US" sz="1100" dirty="0"/>
              <a:t>Human presence – Use presence</a:t>
            </a:r>
          </a:p>
          <a:p>
            <a:r>
              <a:rPr lang="en-US" sz="1100" dirty="0" err="1"/>
              <a:t>Temperatura</a:t>
            </a:r>
            <a:r>
              <a:rPr lang="en-US" sz="1100" dirty="0"/>
              <a:t> –           Take Room Temperature</a:t>
            </a:r>
          </a:p>
        </p:txBody>
      </p:sp>
      <p:pic>
        <p:nvPicPr>
          <p:cNvPr id="48" name="Picture 47">
            <a:extLst>
              <a:ext uri="{FF2B5EF4-FFF2-40B4-BE49-F238E27FC236}">
                <a16:creationId xmlns:a16="http://schemas.microsoft.com/office/drawing/2014/main" id="{4F07CD83-001D-097A-D76A-B445CCFCA5BA}"/>
              </a:ext>
            </a:extLst>
          </p:cNvPr>
          <p:cNvPicPr>
            <a:picLocks noChangeAspect="1"/>
          </p:cNvPicPr>
          <p:nvPr/>
        </p:nvPicPr>
        <p:blipFill>
          <a:blip r:embed="rId15"/>
          <a:stretch>
            <a:fillRect/>
          </a:stretch>
        </p:blipFill>
        <p:spPr>
          <a:xfrm>
            <a:off x="8914402" y="1359682"/>
            <a:ext cx="2959832" cy="476648"/>
          </a:xfrm>
          <a:prstGeom prst="rect">
            <a:avLst/>
          </a:prstGeom>
        </p:spPr>
      </p:pic>
      <p:pic>
        <p:nvPicPr>
          <p:cNvPr id="23" name="Imagen 22"/>
          <p:cNvPicPr>
            <a:picLocks noChangeAspect="1"/>
          </p:cNvPicPr>
          <p:nvPr/>
        </p:nvPicPr>
        <p:blipFill>
          <a:blip r:embed="rId16"/>
          <a:stretch>
            <a:fillRect/>
          </a:stretch>
        </p:blipFill>
        <p:spPr>
          <a:xfrm>
            <a:off x="8272553" y="4446359"/>
            <a:ext cx="979210" cy="510071"/>
          </a:xfrm>
          <a:prstGeom prst="rect">
            <a:avLst/>
          </a:prstGeom>
        </p:spPr>
      </p:pic>
      <p:sp>
        <p:nvSpPr>
          <p:cNvPr id="24" name="Arrow: Right 41">
            <a:extLst>
              <a:ext uri="{FF2B5EF4-FFF2-40B4-BE49-F238E27FC236}">
                <a16:creationId xmlns:a16="http://schemas.microsoft.com/office/drawing/2014/main" id="{6A5FB33A-8BBB-29D0-F757-2DF7624863A5}"/>
              </a:ext>
            </a:extLst>
          </p:cNvPr>
          <p:cNvSpPr/>
          <p:nvPr/>
        </p:nvSpPr>
        <p:spPr>
          <a:xfrm rot="2503683">
            <a:off x="5490058" y="2613169"/>
            <a:ext cx="1033453" cy="24855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uadroTexto 3"/>
          <p:cNvSpPr txBox="1"/>
          <p:nvPr/>
        </p:nvSpPr>
        <p:spPr>
          <a:xfrm>
            <a:off x="8867936" y="4240396"/>
            <a:ext cx="1114408" cy="276999"/>
          </a:xfrm>
          <a:prstGeom prst="rect">
            <a:avLst/>
          </a:prstGeom>
          <a:noFill/>
        </p:spPr>
        <p:txBody>
          <a:bodyPr wrap="none" rtlCol="0">
            <a:spAutoFit/>
          </a:bodyPr>
          <a:lstStyle/>
          <a:p>
            <a:r>
              <a:rPr lang="es-MX" sz="1200" dirty="0" err="1" smtClean="0"/>
              <a:t>Prediction</a:t>
            </a:r>
            <a:endParaRPr lang="es-MX" sz="1200" dirty="0"/>
          </a:p>
        </p:txBody>
      </p:sp>
    </p:spTree>
    <p:extLst>
      <p:ext uri="{BB962C8B-B14F-4D97-AF65-F5344CB8AC3E}">
        <p14:creationId xmlns:p14="http://schemas.microsoft.com/office/powerpoint/2010/main" val="395801959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E3AB9A-F8C2-6119-BC8B-8710ED4022E8}"/>
              </a:ext>
            </a:extLst>
          </p:cNvPr>
          <p:cNvSpPr>
            <a:spLocks noGrp="1"/>
          </p:cNvSpPr>
          <p:nvPr>
            <p:ph type="title"/>
          </p:nvPr>
        </p:nvSpPr>
        <p:spPr>
          <a:xfrm>
            <a:off x="838200" y="365126"/>
            <a:ext cx="10515600" cy="532434"/>
          </a:xfrm>
        </p:spPr>
        <p:txBody>
          <a:bodyPr>
            <a:normAutofit fontScale="90000"/>
          </a:bodyPr>
          <a:lstStyle/>
          <a:p>
            <a:r>
              <a:rPr lang="en-US" dirty="0"/>
              <a:t>Life Cycle</a:t>
            </a:r>
          </a:p>
        </p:txBody>
      </p:sp>
      <p:pic>
        <p:nvPicPr>
          <p:cNvPr id="5" name="Picture 4">
            <a:extLst>
              <a:ext uri="{FF2B5EF4-FFF2-40B4-BE49-F238E27FC236}">
                <a16:creationId xmlns:a16="http://schemas.microsoft.com/office/drawing/2014/main" id="{4D672937-7AD0-1431-72F8-834461D66A4B}"/>
              </a:ext>
            </a:extLst>
          </p:cNvPr>
          <p:cNvPicPr>
            <a:picLocks noChangeAspect="1"/>
          </p:cNvPicPr>
          <p:nvPr/>
        </p:nvPicPr>
        <p:blipFill>
          <a:blip r:embed="rId2"/>
          <a:stretch>
            <a:fillRect/>
          </a:stretch>
        </p:blipFill>
        <p:spPr>
          <a:xfrm>
            <a:off x="1315074" y="1502823"/>
            <a:ext cx="1794351" cy="757312"/>
          </a:xfrm>
          <a:prstGeom prst="rect">
            <a:avLst/>
          </a:prstGeom>
        </p:spPr>
      </p:pic>
      <p:pic>
        <p:nvPicPr>
          <p:cNvPr id="6" name="Picture 5">
            <a:extLst>
              <a:ext uri="{FF2B5EF4-FFF2-40B4-BE49-F238E27FC236}">
                <a16:creationId xmlns:a16="http://schemas.microsoft.com/office/drawing/2014/main" id="{FA72FD7D-4485-C4F8-4C39-E2626479A7D0}"/>
              </a:ext>
            </a:extLst>
          </p:cNvPr>
          <p:cNvPicPr>
            <a:picLocks noChangeAspect="1"/>
          </p:cNvPicPr>
          <p:nvPr/>
        </p:nvPicPr>
        <p:blipFill>
          <a:blip r:embed="rId3"/>
          <a:stretch>
            <a:fillRect/>
          </a:stretch>
        </p:blipFill>
        <p:spPr>
          <a:xfrm>
            <a:off x="3765807" y="1352698"/>
            <a:ext cx="1008302" cy="1008302"/>
          </a:xfrm>
          <a:prstGeom prst="rect">
            <a:avLst/>
          </a:prstGeom>
        </p:spPr>
      </p:pic>
      <p:sp>
        <p:nvSpPr>
          <p:cNvPr id="7" name="Arrow: Right 6">
            <a:extLst>
              <a:ext uri="{FF2B5EF4-FFF2-40B4-BE49-F238E27FC236}">
                <a16:creationId xmlns:a16="http://schemas.microsoft.com/office/drawing/2014/main" id="{E2CC654F-552D-0714-EB2D-76B6A47F3C13}"/>
              </a:ext>
            </a:extLst>
          </p:cNvPr>
          <p:cNvSpPr/>
          <p:nvPr/>
        </p:nvSpPr>
        <p:spPr>
          <a:xfrm>
            <a:off x="3252148" y="1742549"/>
            <a:ext cx="370936" cy="2286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1F354B78-A2B6-E395-49D0-DE55021902AC}"/>
              </a:ext>
            </a:extLst>
          </p:cNvPr>
          <p:cNvPicPr>
            <a:picLocks noChangeAspect="1"/>
          </p:cNvPicPr>
          <p:nvPr/>
        </p:nvPicPr>
        <p:blipFill>
          <a:blip r:embed="rId4"/>
          <a:stretch>
            <a:fillRect/>
          </a:stretch>
        </p:blipFill>
        <p:spPr>
          <a:xfrm>
            <a:off x="5736768" y="1372099"/>
            <a:ext cx="1040239" cy="1008302"/>
          </a:xfrm>
          <a:prstGeom prst="rect">
            <a:avLst/>
          </a:prstGeom>
        </p:spPr>
      </p:pic>
      <p:sp>
        <p:nvSpPr>
          <p:cNvPr id="9" name="Arrow: Right 8">
            <a:extLst>
              <a:ext uri="{FF2B5EF4-FFF2-40B4-BE49-F238E27FC236}">
                <a16:creationId xmlns:a16="http://schemas.microsoft.com/office/drawing/2014/main" id="{3562473D-FF9D-DBAA-F7BE-96710EA6C33F}"/>
              </a:ext>
            </a:extLst>
          </p:cNvPr>
          <p:cNvSpPr/>
          <p:nvPr/>
        </p:nvSpPr>
        <p:spPr>
          <a:xfrm>
            <a:off x="5059555" y="1720983"/>
            <a:ext cx="370936" cy="2286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3BC468A0-3E88-CF26-0E2F-9130DC89BDBB}"/>
              </a:ext>
            </a:extLst>
          </p:cNvPr>
          <p:cNvPicPr>
            <a:picLocks noChangeAspect="1"/>
          </p:cNvPicPr>
          <p:nvPr/>
        </p:nvPicPr>
        <p:blipFill>
          <a:blip r:embed="rId5"/>
          <a:stretch>
            <a:fillRect/>
          </a:stretch>
        </p:blipFill>
        <p:spPr>
          <a:xfrm>
            <a:off x="7568250" y="1211953"/>
            <a:ext cx="1093128" cy="1093128"/>
          </a:xfrm>
          <a:prstGeom prst="rect">
            <a:avLst/>
          </a:prstGeom>
        </p:spPr>
      </p:pic>
      <p:sp>
        <p:nvSpPr>
          <p:cNvPr id="11" name="Arrow: Right 10">
            <a:extLst>
              <a:ext uri="{FF2B5EF4-FFF2-40B4-BE49-F238E27FC236}">
                <a16:creationId xmlns:a16="http://schemas.microsoft.com/office/drawing/2014/main" id="{0F088F8F-7E22-B4F3-F3B0-3478D09B05E1}"/>
              </a:ext>
            </a:extLst>
          </p:cNvPr>
          <p:cNvSpPr/>
          <p:nvPr/>
        </p:nvSpPr>
        <p:spPr>
          <a:xfrm>
            <a:off x="7069948" y="1742549"/>
            <a:ext cx="370936" cy="2286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92FD3A42-3CFA-DEFD-64C6-FB35B736C422}"/>
              </a:ext>
            </a:extLst>
          </p:cNvPr>
          <p:cNvPicPr>
            <a:picLocks noChangeAspect="1"/>
          </p:cNvPicPr>
          <p:nvPr/>
        </p:nvPicPr>
        <p:blipFill>
          <a:blip r:embed="rId6"/>
          <a:stretch>
            <a:fillRect/>
          </a:stretch>
        </p:blipFill>
        <p:spPr>
          <a:xfrm>
            <a:off x="4818022" y="3203412"/>
            <a:ext cx="2466975" cy="1847850"/>
          </a:xfrm>
          <a:prstGeom prst="rect">
            <a:avLst/>
          </a:prstGeom>
        </p:spPr>
      </p:pic>
      <p:sp>
        <p:nvSpPr>
          <p:cNvPr id="13" name="Arrow: Right 12">
            <a:extLst>
              <a:ext uri="{FF2B5EF4-FFF2-40B4-BE49-F238E27FC236}">
                <a16:creationId xmlns:a16="http://schemas.microsoft.com/office/drawing/2014/main" id="{3B104CAE-72BA-63A7-C855-160AB6C64B30}"/>
              </a:ext>
            </a:extLst>
          </p:cNvPr>
          <p:cNvSpPr/>
          <p:nvPr/>
        </p:nvSpPr>
        <p:spPr>
          <a:xfrm>
            <a:off x="8955279" y="1628249"/>
            <a:ext cx="370936" cy="2286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7CBBB0E8-60DD-8000-2BD9-5722B5FD67AF}"/>
              </a:ext>
            </a:extLst>
          </p:cNvPr>
          <p:cNvPicPr>
            <a:picLocks noChangeAspect="1"/>
          </p:cNvPicPr>
          <p:nvPr/>
        </p:nvPicPr>
        <p:blipFill>
          <a:blip r:embed="rId7"/>
          <a:stretch>
            <a:fillRect/>
          </a:stretch>
        </p:blipFill>
        <p:spPr>
          <a:xfrm>
            <a:off x="859112" y="2951070"/>
            <a:ext cx="1245801" cy="858219"/>
          </a:xfrm>
          <a:prstGeom prst="rect">
            <a:avLst/>
          </a:prstGeom>
        </p:spPr>
      </p:pic>
      <p:sp>
        <p:nvSpPr>
          <p:cNvPr id="15" name="Arrow: Right 14">
            <a:extLst>
              <a:ext uri="{FF2B5EF4-FFF2-40B4-BE49-F238E27FC236}">
                <a16:creationId xmlns:a16="http://schemas.microsoft.com/office/drawing/2014/main" id="{51C0FEA4-8303-8D51-2153-A0376B2C20BB}"/>
              </a:ext>
            </a:extLst>
          </p:cNvPr>
          <p:cNvSpPr/>
          <p:nvPr/>
        </p:nvSpPr>
        <p:spPr>
          <a:xfrm>
            <a:off x="3413986" y="3032222"/>
            <a:ext cx="370936" cy="2286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98A37C98-EB14-7ACF-7EE9-55D21BC181CD}"/>
              </a:ext>
            </a:extLst>
          </p:cNvPr>
          <p:cNvPicPr>
            <a:picLocks noChangeAspect="1"/>
          </p:cNvPicPr>
          <p:nvPr/>
        </p:nvPicPr>
        <p:blipFill>
          <a:blip r:embed="rId7"/>
          <a:stretch>
            <a:fillRect/>
          </a:stretch>
        </p:blipFill>
        <p:spPr>
          <a:xfrm>
            <a:off x="9564480" y="1291873"/>
            <a:ext cx="1245801" cy="858219"/>
          </a:xfrm>
          <a:prstGeom prst="rect">
            <a:avLst/>
          </a:prstGeom>
        </p:spPr>
      </p:pic>
      <p:sp>
        <p:nvSpPr>
          <p:cNvPr id="19" name="Freeform: Shape 18">
            <a:extLst>
              <a:ext uri="{FF2B5EF4-FFF2-40B4-BE49-F238E27FC236}">
                <a16:creationId xmlns:a16="http://schemas.microsoft.com/office/drawing/2014/main" id="{04E9F498-CB22-CF65-FE58-B0F048684A26}"/>
              </a:ext>
            </a:extLst>
          </p:cNvPr>
          <p:cNvSpPr/>
          <p:nvPr/>
        </p:nvSpPr>
        <p:spPr>
          <a:xfrm>
            <a:off x="2751823" y="3338426"/>
            <a:ext cx="2070340" cy="157673"/>
          </a:xfrm>
          <a:custGeom>
            <a:avLst/>
            <a:gdLst>
              <a:gd name="connsiteX0" fmla="*/ 0 w 2070340"/>
              <a:gd name="connsiteY0" fmla="*/ 0 h 157673"/>
              <a:gd name="connsiteX1" fmla="*/ 1863306 w 2070340"/>
              <a:gd name="connsiteY1" fmla="*/ 8626 h 157673"/>
              <a:gd name="connsiteX2" fmla="*/ 1966823 w 2070340"/>
              <a:gd name="connsiteY2" fmla="*/ 155275 h 157673"/>
              <a:gd name="connsiteX3" fmla="*/ 2070340 w 2070340"/>
              <a:gd name="connsiteY3" fmla="*/ 103517 h 157673"/>
            </a:gdLst>
            <a:ahLst/>
            <a:cxnLst>
              <a:cxn ang="0">
                <a:pos x="connsiteX0" y="connsiteY0"/>
              </a:cxn>
              <a:cxn ang="0">
                <a:pos x="connsiteX1" y="connsiteY1"/>
              </a:cxn>
              <a:cxn ang="0">
                <a:pos x="connsiteX2" y="connsiteY2"/>
              </a:cxn>
              <a:cxn ang="0">
                <a:pos x="connsiteX3" y="connsiteY3"/>
              </a:cxn>
            </a:cxnLst>
            <a:rect l="l" t="t" r="r" b="b"/>
            <a:pathLst>
              <a:path w="2070340" h="157673">
                <a:moveTo>
                  <a:pt x="0" y="0"/>
                </a:moveTo>
                <a:lnTo>
                  <a:pt x="1863306" y="8626"/>
                </a:lnTo>
                <a:cubicBezTo>
                  <a:pt x="2191110" y="34505"/>
                  <a:pt x="1932317" y="139460"/>
                  <a:pt x="1966823" y="155275"/>
                </a:cubicBezTo>
                <a:cubicBezTo>
                  <a:pt x="2001329" y="171090"/>
                  <a:pt x="2070340" y="103517"/>
                  <a:pt x="2070340" y="103517"/>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2B84D771-36ED-1159-5ED0-63156F1D2E5F}"/>
              </a:ext>
            </a:extLst>
          </p:cNvPr>
          <p:cNvPicPr>
            <a:picLocks noChangeAspect="1"/>
          </p:cNvPicPr>
          <p:nvPr/>
        </p:nvPicPr>
        <p:blipFill>
          <a:blip r:embed="rId5"/>
          <a:stretch>
            <a:fillRect/>
          </a:stretch>
        </p:blipFill>
        <p:spPr>
          <a:xfrm>
            <a:off x="2210144" y="3067586"/>
            <a:ext cx="541679" cy="541679"/>
          </a:xfrm>
          <a:prstGeom prst="rect">
            <a:avLst/>
          </a:prstGeom>
        </p:spPr>
      </p:pic>
      <p:pic>
        <p:nvPicPr>
          <p:cNvPr id="21" name="Picture 20">
            <a:extLst>
              <a:ext uri="{FF2B5EF4-FFF2-40B4-BE49-F238E27FC236}">
                <a16:creationId xmlns:a16="http://schemas.microsoft.com/office/drawing/2014/main" id="{70772960-1B00-16B1-F9CA-64DF45304943}"/>
              </a:ext>
            </a:extLst>
          </p:cNvPr>
          <p:cNvPicPr>
            <a:picLocks noChangeAspect="1"/>
          </p:cNvPicPr>
          <p:nvPr/>
        </p:nvPicPr>
        <p:blipFill>
          <a:blip r:embed="rId2"/>
          <a:stretch>
            <a:fillRect/>
          </a:stretch>
        </p:blipFill>
        <p:spPr>
          <a:xfrm>
            <a:off x="8728078" y="3682917"/>
            <a:ext cx="1794351" cy="757312"/>
          </a:xfrm>
          <a:prstGeom prst="rect">
            <a:avLst/>
          </a:prstGeom>
        </p:spPr>
      </p:pic>
      <p:sp>
        <p:nvSpPr>
          <p:cNvPr id="22" name="Arrow: Right 21">
            <a:extLst>
              <a:ext uri="{FF2B5EF4-FFF2-40B4-BE49-F238E27FC236}">
                <a16:creationId xmlns:a16="http://schemas.microsoft.com/office/drawing/2014/main" id="{4C005983-AD56-D880-3E81-26F9060655A8}"/>
              </a:ext>
            </a:extLst>
          </p:cNvPr>
          <p:cNvSpPr/>
          <p:nvPr/>
        </p:nvSpPr>
        <p:spPr>
          <a:xfrm>
            <a:off x="7762415" y="3909169"/>
            <a:ext cx="370936" cy="2286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0EF53FFE-06C1-5AE8-6F11-640DB0934A95}"/>
              </a:ext>
            </a:extLst>
          </p:cNvPr>
          <p:cNvSpPr/>
          <p:nvPr/>
        </p:nvSpPr>
        <p:spPr>
          <a:xfrm>
            <a:off x="111136" y="1783457"/>
            <a:ext cx="11301723" cy="4174718"/>
          </a:xfrm>
          <a:custGeom>
            <a:avLst/>
            <a:gdLst>
              <a:gd name="connsiteX0" fmla="*/ 10438970 w 11301723"/>
              <a:gd name="connsiteY0" fmla="*/ 2227826 h 4174718"/>
              <a:gd name="connsiteX1" fmla="*/ 10835785 w 11301723"/>
              <a:gd name="connsiteY1" fmla="*/ 2245079 h 4174718"/>
              <a:gd name="connsiteX2" fmla="*/ 10792653 w 11301723"/>
              <a:gd name="connsiteY2" fmla="*/ 4013494 h 4174718"/>
              <a:gd name="connsiteX3" fmla="*/ 4305589 w 11301723"/>
              <a:gd name="connsiteY3" fmla="*/ 4022120 h 4174718"/>
              <a:gd name="connsiteX4" fmla="*/ 380570 w 11301723"/>
              <a:gd name="connsiteY4" fmla="*/ 3383766 h 4174718"/>
              <a:gd name="connsiteX5" fmla="*/ 173536 w 11301723"/>
              <a:gd name="connsiteY5" fmla="*/ 347268 h 4174718"/>
              <a:gd name="connsiteX6" fmla="*/ 570351 w 11301723"/>
              <a:gd name="connsiteY6" fmla="*/ 36717 h 4174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01723" h="4174718">
                <a:moveTo>
                  <a:pt x="10438970" y="2227826"/>
                </a:moveTo>
                <a:cubicBezTo>
                  <a:pt x="10607904" y="2087647"/>
                  <a:pt x="10776838" y="1947468"/>
                  <a:pt x="10835785" y="2245079"/>
                </a:cubicBezTo>
                <a:cubicBezTo>
                  <a:pt x="10894732" y="2542690"/>
                  <a:pt x="11881019" y="3717321"/>
                  <a:pt x="10792653" y="4013494"/>
                </a:cubicBezTo>
                <a:cubicBezTo>
                  <a:pt x="9704287" y="4309667"/>
                  <a:pt x="6040936" y="4127075"/>
                  <a:pt x="4305589" y="4022120"/>
                </a:cubicBezTo>
                <a:cubicBezTo>
                  <a:pt x="2570242" y="3917165"/>
                  <a:pt x="1069245" y="3996241"/>
                  <a:pt x="380570" y="3383766"/>
                </a:cubicBezTo>
                <a:cubicBezTo>
                  <a:pt x="-308105" y="2771291"/>
                  <a:pt x="141906" y="905110"/>
                  <a:pt x="173536" y="347268"/>
                </a:cubicBezTo>
                <a:cubicBezTo>
                  <a:pt x="205166" y="-210574"/>
                  <a:pt x="495589" y="82725"/>
                  <a:pt x="570351" y="36717"/>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Arrow: Right 23">
            <a:extLst>
              <a:ext uri="{FF2B5EF4-FFF2-40B4-BE49-F238E27FC236}">
                <a16:creationId xmlns:a16="http://schemas.microsoft.com/office/drawing/2014/main" id="{D35F84E2-F8A2-0B4F-9964-BACA4F62D620}"/>
              </a:ext>
            </a:extLst>
          </p:cNvPr>
          <p:cNvSpPr/>
          <p:nvPr/>
        </p:nvSpPr>
        <p:spPr>
          <a:xfrm>
            <a:off x="783949" y="1761950"/>
            <a:ext cx="370936" cy="2286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B972A5CD-EB60-929B-3DFB-A52437AE708B}"/>
              </a:ext>
            </a:extLst>
          </p:cNvPr>
          <p:cNvSpPr txBox="1"/>
          <p:nvPr/>
        </p:nvSpPr>
        <p:spPr>
          <a:xfrm>
            <a:off x="1566388" y="1122738"/>
            <a:ext cx="1449436" cy="338554"/>
          </a:xfrm>
          <a:prstGeom prst="rect">
            <a:avLst/>
          </a:prstGeom>
          <a:noFill/>
        </p:spPr>
        <p:txBody>
          <a:bodyPr wrap="none" rtlCol="0">
            <a:spAutoFit/>
          </a:bodyPr>
          <a:lstStyle/>
          <a:p>
            <a:r>
              <a:rPr lang="en-US" sz="1600" dirty="0"/>
              <a:t>1.- IoT Dataset</a:t>
            </a:r>
          </a:p>
        </p:txBody>
      </p:sp>
      <p:sp>
        <p:nvSpPr>
          <p:cNvPr id="27" name="TextBox 26">
            <a:extLst>
              <a:ext uri="{FF2B5EF4-FFF2-40B4-BE49-F238E27FC236}">
                <a16:creationId xmlns:a16="http://schemas.microsoft.com/office/drawing/2014/main" id="{308C511C-E898-AAB7-0098-8FA0FD469D05}"/>
              </a:ext>
            </a:extLst>
          </p:cNvPr>
          <p:cNvSpPr txBox="1"/>
          <p:nvPr/>
        </p:nvSpPr>
        <p:spPr>
          <a:xfrm>
            <a:off x="3646007" y="1077732"/>
            <a:ext cx="1491114" cy="338554"/>
          </a:xfrm>
          <a:prstGeom prst="rect">
            <a:avLst/>
          </a:prstGeom>
          <a:noFill/>
        </p:spPr>
        <p:txBody>
          <a:bodyPr wrap="none" rtlCol="0">
            <a:spAutoFit/>
          </a:bodyPr>
          <a:lstStyle/>
          <a:p>
            <a:r>
              <a:rPr lang="en-US" sz="1600" dirty="0"/>
              <a:t>2. - IoT Dataset</a:t>
            </a:r>
          </a:p>
        </p:txBody>
      </p:sp>
      <p:sp>
        <p:nvSpPr>
          <p:cNvPr id="28" name="TextBox 27">
            <a:extLst>
              <a:ext uri="{FF2B5EF4-FFF2-40B4-BE49-F238E27FC236}">
                <a16:creationId xmlns:a16="http://schemas.microsoft.com/office/drawing/2014/main" id="{787E4EC4-64FE-7FC7-566E-1359013626C2}"/>
              </a:ext>
            </a:extLst>
          </p:cNvPr>
          <p:cNvSpPr txBox="1"/>
          <p:nvPr/>
        </p:nvSpPr>
        <p:spPr>
          <a:xfrm>
            <a:off x="5607128" y="981500"/>
            <a:ext cx="1596784" cy="338554"/>
          </a:xfrm>
          <a:prstGeom prst="rect">
            <a:avLst/>
          </a:prstGeom>
          <a:noFill/>
        </p:spPr>
        <p:txBody>
          <a:bodyPr wrap="none" rtlCol="0">
            <a:spAutoFit/>
          </a:bodyPr>
          <a:lstStyle/>
          <a:p>
            <a:r>
              <a:rPr lang="en-US" sz="1600" dirty="0"/>
              <a:t>3. – Make Model</a:t>
            </a:r>
          </a:p>
        </p:txBody>
      </p:sp>
      <p:sp>
        <p:nvSpPr>
          <p:cNvPr id="29" name="TextBox 28">
            <a:extLst>
              <a:ext uri="{FF2B5EF4-FFF2-40B4-BE49-F238E27FC236}">
                <a16:creationId xmlns:a16="http://schemas.microsoft.com/office/drawing/2014/main" id="{4D2D1D0C-D3F8-7737-8892-83BBE5028223}"/>
              </a:ext>
            </a:extLst>
          </p:cNvPr>
          <p:cNvSpPr txBox="1"/>
          <p:nvPr/>
        </p:nvSpPr>
        <p:spPr>
          <a:xfrm>
            <a:off x="7358495" y="941896"/>
            <a:ext cx="1838965" cy="338554"/>
          </a:xfrm>
          <a:prstGeom prst="rect">
            <a:avLst/>
          </a:prstGeom>
          <a:noFill/>
        </p:spPr>
        <p:txBody>
          <a:bodyPr wrap="none" rtlCol="0">
            <a:spAutoFit/>
          </a:bodyPr>
          <a:lstStyle/>
          <a:p>
            <a:r>
              <a:rPr lang="en-US" sz="1600" dirty="0"/>
              <a:t>4. – Make PKL Files</a:t>
            </a:r>
          </a:p>
        </p:txBody>
      </p:sp>
      <p:sp>
        <p:nvSpPr>
          <p:cNvPr id="30" name="TextBox 29">
            <a:extLst>
              <a:ext uri="{FF2B5EF4-FFF2-40B4-BE49-F238E27FC236}">
                <a16:creationId xmlns:a16="http://schemas.microsoft.com/office/drawing/2014/main" id="{C1F671AF-84E2-BCED-7B18-FE9F777A49F9}"/>
              </a:ext>
            </a:extLst>
          </p:cNvPr>
          <p:cNvSpPr txBox="1"/>
          <p:nvPr/>
        </p:nvSpPr>
        <p:spPr>
          <a:xfrm>
            <a:off x="9810797" y="938468"/>
            <a:ext cx="1659750" cy="338554"/>
          </a:xfrm>
          <a:prstGeom prst="rect">
            <a:avLst/>
          </a:prstGeom>
          <a:noFill/>
        </p:spPr>
        <p:txBody>
          <a:bodyPr wrap="none" rtlCol="0">
            <a:spAutoFit/>
          </a:bodyPr>
          <a:lstStyle/>
          <a:p>
            <a:r>
              <a:rPr lang="en-US" sz="1600" dirty="0"/>
              <a:t>5. – Put PKL Files</a:t>
            </a:r>
          </a:p>
        </p:txBody>
      </p:sp>
      <p:sp>
        <p:nvSpPr>
          <p:cNvPr id="31" name="TextBox 30">
            <a:extLst>
              <a:ext uri="{FF2B5EF4-FFF2-40B4-BE49-F238E27FC236}">
                <a16:creationId xmlns:a16="http://schemas.microsoft.com/office/drawing/2014/main" id="{283A0876-0C06-47DF-3ED8-00FC51341F1C}"/>
              </a:ext>
            </a:extLst>
          </p:cNvPr>
          <p:cNvSpPr txBox="1"/>
          <p:nvPr/>
        </p:nvSpPr>
        <p:spPr>
          <a:xfrm>
            <a:off x="1378418" y="5944106"/>
            <a:ext cx="2511072" cy="338554"/>
          </a:xfrm>
          <a:prstGeom prst="rect">
            <a:avLst/>
          </a:prstGeom>
          <a:noFill/>
        </p:spPr>
        <p:txBody>
          <a:bodyPr wrap="none" rtlCol="0">
            <a:spAutoFit/>
          </a:bodyPr>
          <a:lstStyle/>
          <a:p>
            <a:r>
              <a:rPr lang="en-US" sz="1600" dirty="0"/>
              <a:t>6. – New Version PKL Files </a:t>
            </a:r>
          </a:p>
        </p:txBody>
      </p:sp>
      <p:sp>
        <p:nvSpPr>
          <p:cNvPr id="32" name="TextBox 31">
            <a:extLst>
              <a:ext uri="{FF2B5EF4-FFF2-40B4-BE49-F238E27FC236}">
                <a16:creationId xmlns:a16="http://schemas.microsoft.com/office/drawing/2014/main" id="{CCB1D03E-7BEC-AF63-C866-01193D4C2DB7}"/>
              </a:ext>
            </a:extLst>
          </p:cNvPr>
          <p:cNvSpPr txBox="1"/>
          <p:nvPr/>
        </p:nvSpPr>
        <p:spPr>
          <a:xfrm>
            <a:off x="4587807" y="5958175"/>
            <a:ext cx="2927404" cy="246221"/>
          </a:xfrm>
          <a:prstGeom prst="rect">
            <a:avLst/>
          </a:prstGeom>
          <a:noFill/>
        </p:spPr>
        <p:txBody>
          <a:bodyPr wrap="none" rtlCol="0">
            <a:spAutoFit/>
          </a:bodyPr>
          <a:lstStyle/>
          <a:p>
            <a:r>
              <a:rPr lang="en-US" sz="1000" dirty="0"/>
              <a:t>7. – Cycle Lambda and Take last version PKL  Files</a:t>
            </a:r>
          </a:p>
        </p:txBody>
      </p:sp>
      <p:sp>
        <p:nvSpPr>
          <p:cNvPr id="34" name="TextBox 33">
            <a:extLst>
              <a:ext uri="{FF2B5EF4-FFF2-40B4-BE49-F238E27FC236}">
                <a16:creationId xmlns:a16="http://schemas.microsoft.com/office/drawing/2014/main" id="{F5435049-3CA5-33A1-DD4C-A0906140FCA4}"/>
              </a:ext>
            </a:extLst>
          </p:cNvPr>
          <p:cNvSpPr txBox="1"/>
          <p:nvPr/>
        </p:nvSpPr>
        <p:spPr>
          <a:xfrm>
            <a:off x="8308944" y="5951141"/>
            <a:ext cx="3003707" cy="338554"/>
          </a:xfrm>
          <a:prstGeom prst="rect">
            <a:avLst/>
          </a:prstGeom>
          <a:noFill/>
        </p:spPr>
        <p:txBody>
          <a:bodyPr wrap="none" rtlCol="0">
            <a:spAutoFit/>
          </a:bodyPr>
          <a:lstStyle/>
          <a:p>
            <a:r>
              <a:rPr lang="en-US" sz="1600" dirty="0"/>
              <a:t>8. – Insert new record Database </a:t>
            </a:r>
          </a:p>
        </p:txBody>
      </p:sp>
      <p:pic>
        <p:nvPicPr>
          <p:cNvPr id="3" name="Imagen 2"/>
          <p:cNvPicPr>
            <a:picLocks noChangeAspect="1"/>
          </p:cNvPicPr>
          <p:nvPr/>
        </p:nvPicPr>
        <p:blipFill>
          <a:blip r:embed="rId8"/>
          <a:stretch>
            <a:fillRect/>
          </a:stretch>
        </p:blipFill>
        <p:spPr>
          <a:xfrm>
            <a:off x="6536001" y="4448398"/>
            <a:ext cx="979210" cy="510071"/>
          </a:xfrm>
          <a:prstGeom prst="rect">
            <a:avLst/>
          </a:prstGeom>
        </p:spPr>
      </p:pic>
      <p:pic>
        <p:nvPicPr>
          <p:cNvPr id="33" name="Picture 40">
            <a:extLst>
              <a:ext uri="{FF2B5EF4-FFF2-40B4-BE49-F238E27FC236}">
                <a16:creationId xmlns:a16="http://schemas.microsoft.com/office/drawing/2014/main" id="{A6BCB7E3-FEA2-31FD-4C62-B2530AFEC37E}"/>
              </a:ext>
            </a:extLst>
          </p:cNvPr>
          <p:cNvPicPr>
            <a:picLocks noChangeAspect="1"/>
          </p:cNvPicPr>
          <p:nvPr/>
        </p:nvPicPr>
        <p:blipFill>
          <a:blip r:embed="rId9"/>
          <a:stretch>
            <a:fillRect/>
          </a:stretch>
        </p:blipFill>
        <p:spPr>
          <a:xfrm>
            <a:off x="3142071" y="4223273"/>
            <a:ext cx="962025" cy="1081088"/>
          </a:xfrm>
          <a:prstGeom prst="rect">
            <a:avLst/>
          </a:prstGeom>
        </p:spPr>
      </p:pic>
      <p:pic>
        <p:nvPicPr>
          <p:cNvPr id="4" name="Imagen 3"/>
          <p:cNvPicPr>
            <a:picLocks noChangeAspect="1"/>
          </p:cNvPicPr>
          <p:nvPr/>
        </p:nvPicPr>
        <p:blipFill>
          <a:blip r:embed="rId10"/>
          <a:stretch>
            <a:fillRect/>
          </a:stretch>
        </p:blipFill>
        <p:spPr>
          <a:xfrm>
            <a:off x="1457774" y="3920891"/>
            <a:ext cx="1365105" cy="1533330"/>
          </a:xfrm>
          <a:prstGeom prst="rect">
            <a:avLst/>
          </a:prstGeom>
        </p:spPr>
      </p:pic>
      <p:sp>
        <p:nvSpPr>
          <p:cNvPr id="36" name="Arrow: Right 14">
            <a:extLst>
              <a:ext uri="{FF2B5EF4-FFF2-40B4-BE49-F238E27FC236}">
                <a16:creationId xmlns:a16="http://schemas.microsoft.com/office/drawing/2014/main" id="{51C0FEA4-8303-8D51-2153-A0376B2C20BB}"/>
              </a:ext>
            </a:extLst>
          </p:cNvPr>
          <p:cNvSpPr/>
          <p:nvPr/>
        </p:nvSpPr>
        <p:spPr>
          <a:xfrm rot="19575684">
            <a:off x="3914375" y="3914346"/>
            <a:ext cx="902689" cy="2286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26">
            <a:extLst>
              <a:ext uri="{FF2B5EF4-FFF2-40B4-BE49-F238E27FC236}">
                <a16:creationId xmlns:a16="http://schemas.microsoft.com/office/drawing/2014/main" id="{308C511C-E898-AAB7-0098-8FA0FD469D05}"/>
              </a:ext>
            </a:extLst>
          </p:cNvPr>
          <p:cNvSpPr txBox="1"/>
          <p:nvPr/>
        </p:nvSpPr>
        <p:spPr>
          <a:xfrm>
            <a:off x="8477591" y="4533667"/>
            <a:ext cx="2332690" cy="307777"/>
          </a:xfrm>
          <a:prstGeom prst="rect">
            <a:avLst/>
          </a:prstGeom>
          <a:noFill/>
        </p:spPr>
        <p:txBody>
          <a:bodyPr wrap="none" rtlCol="0">
            <a:spAutoFit/>
          </a:bodyPr>
          <a:lstStyle/>
          <a:p>
            <a:r>
              <a:rPr lang="en-US" sz="1400" dirty="0"/>
              <a:t>Store </a:t>
            </a:r>
            <a:r>
              <a:rPr lang="en-US" sz="1400" dirty="0" smtClean="0"/>
              <a:t>New </a:t>
            </a:r>
            <a:r>
              <a:rPr lang="en-US" sz="1400" dirty="0"/>
              <a:t>Prediction</a:t>
            </a:r>
            <a:endParaRPr lang="en-US" sz="1400" dirty="0"/>
          </a:p>
        </p:txBody>
      </p:sp>
    </p:spTree>
    <p:extLst>
      <p:ext uri="{BB962C8B-B14F-4D97-AF65-F5344CB8AC3E}">
        <p14:creationId xmlns:p14="http://schemas.microsoft.com/office/powerpoint/2010/main" val="259195173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37606" y="260623"/>
            <a:ext cx="10515600" cy="627652"/>
          </a:xfrm>
        </p:spPr>
        <p:txBody>
          <a:bodyPr>
            <a:normAutofit fontScale="90000"/>
          </a:bodyPr>
          <a:lstStyle/>
          <a:p>
            <a:pPr algn="ctr"/>
            <a:r>
              <a:rPr lang="en-US" sz="2000" dirty="0"/>
              <a:t>AI / ML Models Used in the Smart Energy Platform</a:t>
            </a:r>
            <a:br>
              <a:rPr lang="en-US" sz="2000" dirty="0"/>
            </a:br>
            <a:r>
              <a:rPr lang="en-US" sz="2000" dirty="0"/>
              <a:t>MODEL 1 — Failure / Anomaly Detection Model</a:t>
            </a:r>
            <a:endParaRPr lang="es-MX" sz="2000" dirty="0"/>
          </a:p>
        </p:txBody>
      </p:sp>
      <p:sp>
        <p:nvSpPr>
          <p:cNvPr id="7" name="Rectángulo 6"/>
          <p:cNvSpPr/>
          <p:nvPr/>
        </p:nvSpPr>
        <p:spPr>
          <a:xfrm>
            <a:off x="376645" y="856358"/>
            <a:ext cx="9986555" cy="6678751"/>
          </a:xfrm>
          <a:prstGeom prst="rect">
            <a:avLst/>
          </a:prstGeom>
        </p:spPr>
        <p:txBody>
          <a:bodyPr wrap="square">
            <a:spAutoFit/>
          </a:bodyPr>
          <a:lstStyle/>
          <a:p>
            <a:r>
              <a:rPr lang="en-US" b="1" dirty="0" smtClean="0"/>
              <a:t>Purpose</a:t>
            </a:r>
          </a:p>
          <a:p>
            <a:endParaRPr lang="en-US" b="1" dirty="0"/>
          </a:p>
          <a:p>
            <a:r>
              <a:rPr lang="en-US" sz="1100" dirty="0"/>
              <a:t>Detect abnormal or unsafe electrical behavior (e.g., overload, overheating, voltage spikes) to predict equipment failures early</a:t>
            </a:r>
            <a:r>
              <a:rPr lang="en-US" sz="1100" dirty="0" smtClean="0"/>
              <a:t>.</a:t>
            </a:r>
          </a:p>
          <a:p>
            <a:r>
              <a:rPr lang="en-US" sz="1100" b="1" dirty="0" smtClean="0"/>
              <a:t>	- </a:t>
            </a:r>
            <a:r>
              <a:rPr lang="en-US" sz="1100" b="1" dirty="0" err="1" smtClean="0"/>
              <a:t>energy_usage</a:t>
            </a:r>
            <a:endParaRPr lang="en-US" sz="1100" dirty="0"/>
          </a:p>
          <a:p>
            <a:r>
              <a:rPr lang="en-US" sz="1100" b="1" dirty="0" smtClean="0"/>
              <a:t>	- temperature</a:t>
            </a:r>
            <a:endParaRPr lang="en-US" sz="1100" dirty="0"/>
          </a:p>
          <a:p>
            <a:r>
              <a:rPr lang="en-US" sz="1100" b="1" dirty="0" smtClean="0"/>
              <a:t>	- humidity</a:t>
            </a:r>
            <a:endParaRPr lang="en-US" sz="1100" dirty="0"/>
          </a:p>
          <a:p>
            <a:r>
              <a:rPr lang="en-US" sz="1100" b="1" dirty="0" smtClean="0"/>
              <a:t>	- voltage</a:t>
            </a:r>
            <a:endParaRPr lang="en-US" sz="1100" dirty="0"/>
          </a:p>
          <a:p>
            <a:r>
              <a:rPr lang="en-US" sz="1100" dirty="0"/>
              <a:t>These features simulate environmental and electrical conditions that correlate with failure events</a:t>
            </a:r>
            <a:r>
              <a:rPr lang="en-US" sz="1100" dirty="0" smtClean="0"/>
              <a:t>.</a:t>
            </a:r>
          </a:p>
          <a:p>
            <a:endParaRPr lang="en-US" sz="1100" dirty="0"/>
          </a:p>
          <a:p>
            <a:r>
              <a:rPr lang="en-US" sz="1100" b="1" dirty="0"/>
              <a:t>Modeling Approach</a:t>
            </a:r>
          </a:p>
          <a:p>
            <a:r>
              <a:rPr lang="en-US" sz="1100" b="1" dirty="0"/>
              <a:t>	</a:t>
            </a:r>
            <a:r>
              <a:rPr lang="en-US" sz="1100" b="1" dirty="0" smtClean="0"/>
              <a:t>- </a:t>
            </a:r>
            <a:r>
              <a:rPr lang="en-US" sz="1100" b="1" dirty="0" err="1" smtClean="0"/>
              <a:t>RandomForestClassifier</a:t>
            </a:r>
            <a:r>
              <a:rPr lang="en-US" sz="1100" dirty="0" smtClean="0"/>
              <a:t> </a:t>
            </a:r>
            <a:r>
              <a:rPr lang="en-US" sz="1100" dirty="0"/>
              <a:t>with 100 estimators</a:t>
            </a:r>
          </a:p>
          <a:p>
            <a:r>
              <a:rPr lang="en-US" sz="1100" b="1" dirty="0"/>
              <a:t>	</a:t>
            </a:r>
            <a:r>
              <a:rPr lang="en-US" sz="1100" b="1" dirty="0" smtClean="0"/>
              <a:t>- </a:t>
            </a:r>
            <a:r>
              <a:rPr lang="en-US" sz="1100" b="1" dirty="0" err="1" smtClean="0"/>
              <a:t>StandardScaler</a:t>
            </a:r>
            <a:r>
              <a:rPr lang="en-US" sz="1100" dirty="0" smtClean="0"/>
              <a:t> </a:t>
            </a:r>
          </a:p>
          <a:p>
            <a:r>
              <a:rPr lang="en-US" sz="1100" b="1" dirty="0" smtClean="0"/>
              <a:t>	- Train/Test </a:t>
            </a:r>
            <a:r>
              <a:rPr lang="en-US" sz="1100" b="1" dirty="0"/>
              <a:t>split </a:t>
            </a:r>
            <a:r>
              <a:rPr lang="en-US" sz="1100" b="1" dirty="0" smtClean="0"/>
              <a:t>80/20</a:t>
            </a:r>
          </a:p>
          <a:p>
            <a:endParaRPr lang="en-US" sz="1100" b="1" dirty="0" smtClean="0"/>
          </a:p>
          <a:p>
            <a:r>
              <a:rPr lang="en-US" sz="1100" b="1" dirty="0" smtClean="0"/>
              <a:t>Evaluation </a:t>
            </a:r>
            <a:r>
              <a:rPr lang="en-US" sz="1100" b="1" dirty="0"/>
              <a:t>Metrics </a:t>
            </a:r>
          </a:p>
          <a:p>
            <a:pPr lvl="1"/>
            <a:r>
              <a:rPr lang="en-US" sz="1100" dirty="0"/>
              <a:t>All metrics achieved </a:t>
            </a:r>
            <a:r>
              <a:rPr lang="en-US" sz="1100" b="1" dirty="0" smtClean="0"/>
              <a:t>0.95</a:t>
            </a:r>
            <a:r>
              <a:rPr lang="en-US" sz="1100" dirty="0" smtClean="0"/>
              <a:t>, </a:t>
            </a:r>
            <a:r>
              <a:rPr lang="en-US" sz="1100" dirty="0"/>
              <a:t>including:</a:t>
            </a:r>
          </a:p>
          <a:p>
            <a:pPr lvl="1"/>
            <a:r>
              <a:rPr lang="en-US" sz="1100" dirty="0"/>
              <a:t>Accuracy</a:t>
            </a:r>
          </a:p>
          <a:p>
            <a:pPr lvl="1"/>
            <a:r>
              <a:rPr lang="en-US" sz="1100" dirty="0"/>
              <a:t>Precision</a:t>
            </a:r>
          </a:p>
          <a:p>
            <a:pPr lvl="1"/>
            <a:r>
              <a:rPr lang="en-US" sz="1100" dirty="0"/>
              <a:t>Recall</a:t>
            </a:r>
          </a:p>
          <a:p>
            <a:pPr lvl="1"/>
            <a:r>
              <a:rPr lang="en-US" sz="1100" dirty="0"/>
              <a:t>F1-score</a:t>
            </a:r>
          </a:p>
          <a:p>
            <a:pPr lvl="1"/>
            <a:r>
              <a:rPr lang="en-US" sz="1100" dirty="0"/>
              <a:t>Confusion </a:t>
            </a:r>
            <a:r>
              <a:rPr lang="en-US" sz="1100" dirty="0" smtClean="0"/>
              <a:t>Matrix</a:t>
            </a:r>
          </a:p>
          <a:p>
            <a:endParaRPr lang="en-US" sz="1100" dirty="0"/>
          </a:p>
          <a:p>
            <a:pPr lvl="0" fontAlgn="base">
              <a:spcBef>
                <a:spcPct val="0"/>
              </a:spcBef>
              <a:spcAft>
                <a:spcPct val="0"/>
              </a:spcAft>
            </a:pPr>
            <a:r>
              <a:rPr lang="es-MX" altLang="es-MX" sz="1100" b="1" dirty="0" err="1"/>
              <a:t>Generated</a:t>
            </a:r>
            <a:r>
              <a:rPr lang="es-MX" altLang="es-MX" sz="1100" b="1" dirty="0"/>
              <a:t> </a:t>
            </a:r>
            <a:r>
              <a:rPr lang="es-MX" altLang="es-MX" sz="1100" b="1" dirty="0" err="1"/>
              <a:t>Artifacts</a:t>
            </a:r>
            <a:r>
              <a:rPr lang="es-MX" altLang="es-MX" sz="1100" b="1" dirty="0"/>
              <a:t> </a:t>
            </a:r>
          </a:p>
          <a:p>
            <a:pPr lvl="0" fontAlgn="base">
              <a:spcBef>
                <a:spcPct val="0"/>
              </a:spcBef>
              <a:spcAft>
                <a:spcPct val="0"/>
              </a:spcAft>
            </a:pPr>
            <a:r>
              <a:rPr lang="es-MX" altLang="es-MX" sz="1100" dirty="0" smtClean="0"/>
              <a:t>	- </a:t>
            </a:r>
            <a:r>
              <a:rPr lang="es-MX" altLang="es-MX" sz="1100" dirty="0" err="1" smtClean="0"/>
              <a:t>model.pkl</a:t>
            </a:r>
            <a:r>
              <a:rPr lang="es-MX" altLang="es-MX" sz="1100" dirty="0" smtClean="0"/>
              <a:t> </a:t>
            </a:r>
            <a:r>
              <a:rPr lang="es-MX" altLang="es-MX" sz="1100" dirty="0"/>
              <a:t>– </a:t>
            </a:r>
            <a:r>
              <a:rPr lang="es-MX" altLang="es-MX" sz="1100" dirty="0" err="1"/>
              <a:t>trained</a:t>
            </a:r>
            <a:r>
              <a:rPr lang="es-MX" altLang="es-MX" sz="1100" dirty="0"/>
              <a:t> </a:t>
            </a:r>
            <a:r>
              <a:rPr lang="es-MX" altLang="es-MX" sz="1100" dirty="0" err="1"/>
              <a:t>model</a:t>
            </a:r>
            <a:endParaRPr lang="es-MX" altLang="es-MX" sz="1100" dirty="0"/>
          </a:p>
          <a:p>
            <a:pPr lvl="0" fontAlgn="base">
              <a:spcBef>
                <a:spcPct val="0"/>
              </a:spcBef>
              <a:spcAft>
                <a:spcPct val="0"/>
              </a:spcAft>
            </a:pPr>
            <a:r>
              <a:rPr lang="es-MX" altLang="es-MX" sz="1100" dirty="0" smtClean="0"/>
              <a:t>	- </a:t>
            </a:r>
            <a:r>
              <a:rPr lang="es-MX" altLang="es-MX" sz="1100" dirty="0" err="1" smtClean="0"/>
              <a:t>scaler.pkl</a:t>
            </a:r>
            <a:r>
              <a:rPr lang="es-MX" altLang="es-MX" sz="1100" dirty="0" smtClean="0"/>
              <a:t> </a:t>
            </a:r>
            <a:r>
              <a:rPr lang="es-MX" altLang="es-MX" sz="1100" dirty="0"/>
              <a:t>– </a:t>
            </a:r>
            <a:r>
              <a:rPr lang="es-MX" altLang="es-MX" sz="1100" dirty="0" err="1"/>
              <a:t>preprocessing</a:t>
            </a:r>
            <a:r>
              <a:rPr lang="es-MX" altLang="es-MX" sz="1100" dirty="0"/>
              <a:t> </a:t>
            </a:r>
            <a:r>
              <a:rPr lang="es-MX" altLang="es-MX" sz="1100" dirty="0" err="1"/>
              <a:t>scaler</a:t>
            </a:r>
            <a:r>
              <a:rPr lang="es-MX" altLang="es-MX" sz="1100" dirty="0"/>
              <a:t/>
            </a:r>
            <a:br>
              <a:rPr lang="es-MX" altLang="es-MX" sz="1100" dirty="0"/>
            </a:br>
            <a:r>
              <a:rPr lang="es-MX" altLang="es-MX" sz="1100" dirty="0" smtClean="0"/>
              <a:t>	- </a:t>
            </a:r>
            <a:r>
              <a:rPr lang="es-MX" altLang="es-MX" sz="1100" dirty="0" err="1" smtClean="0"/>
              <a:t>Stored</a:t>
            </a:r>
            <a:r>
              <a:rPr lang="es-MX" altLang="es-MX" sz="1100" dirty="0" smtClean="0"/>
              <a:t> </a:t>
            </a:r>
            <a:r>
              <a:rPr lang="es-MX" altLang="es-MX" sz="1100" dirty="0"/>
              <a:t>and </a:t>
            </a:r>
            <a:r>
              <a:rPr lang="es-MX" altLang="es-MX" sz="1100" dirty="0" err="1"/>
              <a:t>loaded</a:t>
            </a:r>
            <a:r>
              <a:rPr lang="es-MX" altLang="es-MX" sz="1100" dirty="0"/>
              <a:t> in AWS Lambda </a:t>
            </a:r>
            <a:r>
              <a:rPr lang="es-MX" altLang="es-MX" sz="1100" dirty="0" err="1"/>
              <a:t>for</a:t>
            </a:r>
            <a:r>
              <a:rPr lang="es-MX" altLang="es-MX" sz="1100" dirty="0"/>
              <a:t> </a:t>
            </a:r>
            <a:r>
              <a:rPr lang="es-MX" altLang="es-MX" sz="1100" dirty="0" err="1"/>
              <a:t>inference</a:t>
            </a:r>
            <a:r>
              <a:rPr lang="es-MX" altLang="es-MX" sz="1100" dirty="0"/>
              <a:t>.</a:t>
            </a:r>
          </a:p>
          <a:p>
            <a:pPr fontAlgn="base">
              <a:spcBef>
                <a:spcPct val="0"/>
              </a:spcBef>
              <a:spcAft>
                <a:spcPct val="0"/>
              </a:spcAft>
            </a:pPr>
            <a:r>
              <a:rPr lang="es-MX" altLang="es-MX" sz="1100" b="1" dirty="0"/>
              <a:t>Real-Time Output</a:t>
            </a:r>
          </a:p>
          <a:p>
            <a:pPr fontAlgn="base">
              <a:spcBef>
                <a:spcPct val="0"/>
              </a:spcBef>
              <a:spcAft>
                <a:spcPct val="0"/>
              </a:spcAft>
            </a:pPr>
            <a:r>
              <a:rPr lang="es-MX" altLang="es-MX" sz="1100" b="1" dirty="0" smtClean="0"/>
              <a:t>	</a:t>
            </a:r>
            <a:r>
              <a:rPr lang="es-MX" altLang="es-MX" sz="1100" dirty="0" smtClean="0"/>
              <a:t>- normal</a:t>
            </a:r>
            <a:endParaRPr lang="es-MX" altLang="es-MX" sz="1100" dirty="0"/>
          </a:p>
          <a:p>
            <a:pPr fontAlgn="base">
              <a:spcBef>
                <a:spcPct val="0"/>
              </a:spcBef>
              <a:spcAft>
                <a:spcPct val="0"/>
              </a:spcAft>
            </a:pPr>
            <a:r>
              <a:rPr lang="es-MX" altLang="es-MX" sz="1100" dirty="0" smtClean="0"/>
              <a:t>	- </a:t>
            </a:r>
            <a:r>
              <a:rPr lang="es-MX" altLang="es-MX" sz="1100" dirty="0" err="1" smtClean="0"/>
              <a:t>anomalous</a:t>
            </a:r>
            <a:r>
              <a:rPr lang="es-MX" altLang="es-MX" sz="1100" dirty="0" smtClean="0"/>
              <a:t> </a:t>
            </a:r>
            <a:r>
              <a:rPr lang="es-MX" altLang="es-MX" sz="1100" dirty="0"/>
              <a:t>(</a:t>
            </a:r>
            <a:r>
              <a:rPr lang="es-MX" altLang="es-MX" sz="1100" dirty="0" err="1"/>
              <a:t>with</a:t>
            </a:r>
            <a:r>
              <a:rPr lang="es-MX" altLang="es-MX" sz="1100" dirty="0"/>
              <a:t> </a:t>
            </a:r>
            <a:r>
              <a:rPr lang="es-MX" altLang="es-MX" sz="1100" dirty="0" err="1"/>
              <a:t>probability</a:t>
            </a:r>
            <a:r>
              <a:rPr lang="es-MX" altLang="es-MX" sz="1100" dirty="0"/>
              <a:t> score)</a:t>
            </a:r>
          </a:p>
          <a:p>
            <a:endParaRPr lang="en-US" sz="1100" b="1" dirty="0" smtClean="0"/>
          </a:p>
          <a:p>
            <a:endParaRPr lang="en-US" sz="1100" b="1" dirty="0"/>
          </a:p>
          <a:p>
            <a:endParaRPr lang="en-US" sz="1100" b="1" dirty="0" smtClean="0"/>
          </a:p>
          <a:p>
            <a:endParaRPr lang="en-US" sz="1100" b="1" dirty="0"/>
          </a:p>
          <a:p>
            <a:endParaRPr lang="en-US" sz="1100" b="1" dirty="0"/>
          </a:p>
          <a:p>
            <a:endParaRPr lang="en-US" sz="1100" dirty="0"/>
          </a:p>
          <a:p>
            <a:endParaRPr lang="en-US" dirty="0"/>
          </a:p>
        </p:txBody>
      </p:sp>
    </p:spTree>
    <p:extLst>
      <p:ext uri="{BB962C8B-B14F-4D97-AF65-F5344CB8AC3E}">
        <p14:creationId xmlns:p14="http://schemas.microsoft.com/office/powerpoint/2010/main" val="679105609"/>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1272</TotalTime>
  <Words>1416</Words>
  <Application>Microsoft Office PowerPoint</Application>
  <PresentationFormat>Panorámica</PresentationFormat>
  <Paragraphs>288</Paragraphs>
  <Slides>20</Slides>
  <Notes>0</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20</vt:i4>
      </vt:variant>
    </vt:vector>
  </HeadingPairs>
  <TitlesOfParts>
    <vt:vector size="25" baseType="lpstr">
      <vt:lpstr>Aptos</vt:lpstr>
      <vt:lpstr>Aptos Display</vt:lpstr>
      <vt:lpstr>Arial</vt:lpstr>
      <vt:lpstr>Arial Unicode MS</vt:lpstr>
      <vt:lpstr>Office Theme</vt:lpstr>
      <vt:lpstr>Presentación de PowerPoint</vt:lpstr>
      <vt:lpstr>Project Objective: Smart Energy Optimization Platform</vt:lpstr>
      <vt:lpstr>Solution Outline (Part 1)</vt:lpstr>
      <vt:lpstr>Solution Outline (Part 2)</vt:lpstr>
      <vt:lpstr>Process Flow</vt:lpstr>
      <vt:lpstr>TECHNOLOGY STACK</vt:lpstr>
      <vt:lpstr>Visual Topology</vt:lpstr>
      <vt:lpstr>Life Cycle</vt:lpstr>
      <vt:lpstr>AI / ML Models Used in the Smart Energy Platform MODEL 1 — Failure / Anomaly Detection Model</vt:lpstr>
      <vt:lpstr>AI / ML Models Used in the Smart Energy Platform MODEL 2 — Room Occupancy Classifier (Binary Occupancy: 0 / 1)</vt:lpstr>
      <vt:lpstr>AI / ML Models Used in the Smart Energy Platform MODEL 3 — Cost Optimization Classifier</vt:lpstr>
      <vt:lpstr>Hardware</vt:lpstr>
      <vt:lpstr>Hardware</vt:lpstr>
      <vt:lpstr>Front end for manual predictions.  This is used to emulate a sensor input.</vt:lpstr>
      <vt:lpstr>Smart Energy Dashboard &amp; AI SQL Chatbot</vt:lpstr>
      <vt:lpstr>DEMO DEL PRODUCTO</vt:lpstr>
      <vt:lpstr>TECHNICAL SLIDES - Lambda Container Architecture</vt:lpstr>
      <vt:lpstr>AWS Resources</vt:lpstr>
      <vt:lpstr>TECHNICAL SLIDES - Database Interaction &amp; Dynamic Query Engine (Chatbot Integration)</vt:lpstr>
      <vt:lpstr>Code Walkthrough  (Internal Logic &amp; Key Components)</vt:lpstr>
    </vt:vector>
  </TitlesOfParts>
  <Company>Houston Community College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enriquealejandro.quinterogarcia-W214607870</dc:creator>
  <cp:lastModifiedBy>Customer Sales</cp:lastModifiedBy>
  <cp:revision>21</cp:revision>
  <dcterms:created xsi:type="dcterms:W3CDTF">2025-11-06T23:08:13Z</dcterms:created>
  <dcterms:modified xsi:type="dcterms:W3CDTF">2025-12-03T22:13:42Z</dcterms:modified>
</cp:coreProperties>
</file>